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68" r:id="rId3"/>
    <p:sldId id="266" r:id="rId4"/>
    <p:sldId id="279" r:id="rId5"/>
    <p:sldId id="267" r:id="rId6"/>
    <p:sldId id="269" r:id="rId7"/>
    <p:sldId id="270" r:id="rId8"/>
    <p:sldId id="271" r:id="rId9"/>
    <p:sldId id="272" r:id="rId10"/>
    <p:sldId id="273" r:id="rId11"/>
    <p:sldId id="274" r:id="rId12"/>
    <p:sldId id="275" r:id="rId13"/>
    <p:sldId id="276" r:id="rId14"/>
    <p:sldId id="277" r:id="rId15"/>
    <p:sldId id="27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607363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638759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1620031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73198AA-A539-47D2-8DB6-0686456A4872}"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359635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73198AA-A539-47D2-8DB6-0686456A4872}"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1100958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73198AA-A539-47D2-8DB6-0686456A4872}"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2326965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3198AA-A539-47D2-8DB6-0686456A4872}"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3057036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73198AA-A539-47D2-8DB6-0686456A4872}"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1036012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73198AA-A539-47D2-8DB6-0686456A4872}"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121181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2528451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0975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1017719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99348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25891561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3079444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3198AA-A539-47D2-8DB6-0686456A4872}"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0028A4-0F9D-4321-B9C7-FA5B51B14BC5}" type="slidenum">
              <a:rPr lang="en-GB" smtClean="0"/>
              <a:t>‹#›</a:t>
            </a:fld>
            <a:endParaRPr lang="en-GB"/>
          </a:p>
        </p:txBody>
      </p:sp>
    </p:spTree>
    <p:extLst>
      <p:ext uri="{BB962C8B-B14F-4D97-AF65-F5344CB8AC3E}">
        <p14:creationId xmlns:p14="http://schemas.microsoft.com/office/powerpoint/2010/main" val="3725979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3198AA-A539-47D2-8DB6-0686456A4872}" type="datetimeFigureOut">
              <a:rPr lang="en-GB" smtClean="0"/>
              <a:t>12/02/2021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F0028A4-0F9D-4321-B9C7-FA5B51B14BC5}" type="slidenum">
              <a:rPr lang="en-GB" smtClean="0"/>
              <a:t>‹#›</a:t>
            </a:fld>
            <a:endParaRPr lang="en-GB"/>
          </a:p>
        </p:txBody>
      </p:sp>
    </p:spTree>
    <p:extLst>
      <p:ext uri="{BB962C8B-B14F-4D97-AF65-F5344CB8AC3E}">
        <p14:creationId xmlns:p14="http://schemas.microsoft.com/office/powerpoint/2010/main" val="402938174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cbeebies/make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bc.co.uk/bitesize/subjects/zyg4d2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bitesize/subjects/zyg4d2p"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bc.co.uk/bitesize/clips/zh4wmp3"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bitesize/clips/z7b9jx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bbc.co.uk/bitesize/clips/z4kq6s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ate.org.uk/kid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irstsite.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robbiddulph.com/draw-with-rob"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lassroom.thenational.academy/subjects-by-key-stage/key-stage-2/subjects/art" TargetMode="External"/><Relationship Id="rId2" Type="http://schemas.openxmlformats.org/officeDocument/2006/relationships/hyperlink" Target="https://classroom.thenational.academy/subjects-by-key-stage/key-stage-1/subjects/art"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londonsoutharthub.org/lear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weareteachers.com/best-kindergarten-art-project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artsandculture.google.com/"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place2be.org.uk/our-services/parents-and-carers/coronavirus-wellbeing-activity-ideas-for-families/activities-from-the-art-ro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631017" y="3842809"/>
            <a:ext cx="5855758" cy="1646302"/>
          </a:xfrm>
        </p:spPr>
        <p:txBody>
          <a:bodyPr>
            <a:normAutofit fontScale="90000"/>
          </a:bodyPr>
          <a:lstStyle/>
          <a:p>
            <a:pPr algn="ctr"/>
            <a:r>
              <a:rPr lang="en-GB" dirty="0" smtClean="0"/>
              <a:t>Art Resources</a:t>
            </a:r>
            <a:br>
              <a:rPr lang="en-GB" dirty="0" smtClean="0"/>
            </a:br>
            <a:r>
              <a:rPr lang="en-GB" dirty="0"/>
              <a:t/>
            </a:r>
            <a:br>
              <a:rPr lang="en-GB" dirty="0"/>
            </a:br>
            <a:r>
              <a:rPr lang="en-GB" dirty="0" smtClean="0"/>
              <a:t>For use on Google Classroom, at home and at school! </a:t>
            </a:r>
            <a:r>
              <a:rPr lang="en-GB" dirty="0"/>
              <a:t/>
            </a:r>
            <a:br>
              <a:rPr lang="en-GB" dirty="0"/>
            </a:br>
            <a:endParaRPr lang="en-GB" dirty="0"/>
          </a:p>
        </p:txBody>
      </p:sp>
    </p:spTree>
    <p:extLst>
      <p:ext uri="{BB962C8B-B14F-4D97-AF65-F5344CB8AC3E}">
        <p14:creationId xmlns:p14="http://schemas.microsoft.com/office/powerpoint/2010/main" val="3207338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1997" y="309154"/>
            <a:ext cx="8596668" cy="1320800"/>
          </a:xfrm>
        </p:spPr>
        <p:txBody>
          <a:bodyPr/>
          <a:lstStyle/>
          <a:p>
            <a:pPr algn="ctr"/>
            <a:r>
              <a:rPr lang="en-GB" dirty="0" smtClean="0"/>
              <a:t>EYFS</a:t>
            </a:r>
            <a:endParaRPr lang="en-GB" dirty="0"/>
          </a:p>
        </p:txBody>
      </p:sp>
      <p:sp>
        <p:nvSpPr>
          <p:cNvPr id="3" name="Content Placeholder 2"/>
          <p:cNvSpPr>
            <a:spLocks noGrp="1"/>
          </p:cNvSpPr>
          <p:nvPr>
            <p:ph idx="1"/>
          </p:nvPr>
        </p:nvSpPr>
        <p:spPr>
          <a:xfrm>
            <a:off x="794899" y="1180875"/>
            <a:ext cx="8596668" cy="3880773"/>
          </a:xfrm>
        </p:spPr>
        <p:txBody>
          <a:bodyPr/>
          <a:lstStyle/>
          <a:p>
            <a:pPr marL="0" indent="0">
              <a:buNone/>
            </a:pPr>
            <a:r>
              <a:rPr lang="en-GB" sz="2500" dirty="0" err="1" smtClean="0"/>
              <a:t>Cbeebies</a:t>
            </a:r>
            <a:r>
              <a:rPr lang="en-GB" sz="2500" dirty="0" smtClean="0"/>
              <a:t> – Make and Colour</a:t>
            </a:r>
          </a:p>
          <a:p>
            <a:pPr marL="0" indent="0">
              <a:buNone/>
            </a:pPr>
            <a:endParaRPr lang="en-GB" dirty="0"/>
          </a:p>
          <a:p>
            <a:pPr marL="0" indent="0">
              <a:buNone/>
            </a:pPr>
            <a:r>
              <a:rPr lang="en-GB" dirty="0" smtClean="0">
                <a:hlinkClick r:id="rId2"/>
              </a:rPr>
              <a:t>https</a:t>
            </a:r>
            <a:r>
              <a:rPr lang="en-GB" dirty="0">
                <a:hlinkClick r:id="rId2"/>
              </a:rPr>
              <a:t>://</a:t>
            </a:r>
            <a:r>
              <a:rPr lang="en-GB" dirty="0" smtClean="0">
                <a:hlinkClick r:id="rId2"/>
              </a:rPr>
              <a:t>www.bbc.co.uk/cbeebies/makes</a:t>
            </a:r>
            <a:endParaRPr lang="en-GB" dirty="0" smtClean="0"/>
          </a:p>
          <a:p>
            <a:pPr marL="0" indent="0">
              <a:buNone/>
            </a:pPr>
            <a:endParaRPr lang="en-GB" dirty="0"/>
          </a:p>
          <a:p>
            <a:pPr marL="0" indent="0">
              <a:buNone/>
            </a:pPr>
            <a:r>
              <a:rPr lang="en-GB" dirty="0" smtClean="0"/>
              <a:t>Full of creative makes and easy to follow draw </a:t>
            </a:r>
          </a:p>
          <a:p>
            <a:pPr marL="0" indent="0">
              <a:buNone/>
            </a:pPr>
            <a:r>
              <a:rPr lang="en-GB" dirty="0" err="1"/>
              <a:t>a</a:t>
            </a:r>
            <a:r>
              <a:rPr lang="en-GB" dirty="0" err="1" smtClean="0"/>
              <a:t>longs</a:t>
            </a:r>
            <a:r>
              <a:rPr lang="en-GB" dirty="0" smtClean="0"/>
              <a:t>, featuring some of our favourite characters</a:t>
            </a:r>
          </a:p>
          <a:p>
            <a:pPr marL="0" indent="0">
              <a:buNone/>
            </a:pPr>
            <a:r>
              <a:rPr lang="en-GB" dirty="0"/>
              <a:t>l</a:t>
            </a:r>
            <a:r>
              <a:rPr lang="en-GB" dirty="0" smtClean="0"/>
              <a:t>ike Peter Rabbit and The Go </a:t>
            </a:r>
            <a:r>
              <a:rPr lang="en-GB" dirty="0" err="1" smtClean="0"/>
              <a:t>Jetters</a:t>
            </a:r>
            <a:r>
              <a:rPr lang="en-GB" dirty="0" smtClean="0"/>
              <a:t>! </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6360331" y="1826563"/>
            <a:ext cx="4591050" cy="3038475"/>
          </a:xfrm>
          <a:prstGeom prst="rect">
            <a:avLst/>
          </a:prstGeom>
        </p:spPr>
      </p:pic>
    </p:spTree>
    <p:extLst>
      <p:ext uri="{BB962C8B-B14F-4D97-AF65-F5344CB8AC3E}">
        <p14:creationId xmlns:p14="http://schemas.microsoft.com/office/powerpoint/2010/main" val="949249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689014" y="505097"/>
            <a:ext cx="8596668" cy="1320800"/>
          </a:xfrm>
        </p:spPr>
        <p:txBody>
          <a:bodyPr/>
          <a:lstStyle/>
          <a:p>
            <a:pPr algn="ctr"/>
            <a:r>
              <a:rPr lang="en-GB" dirty="0" smtClean="0"/>
              <a:t>BBC </a:t>
            </a:r>
            <a:r>
              <a:rPr lang="en-GB" dirty="0" err="1" smtClean="0"/>
              <a:t>Bitesize</a:t>
            </a:r>
            <a:r>
              <a:rPr lang="en-GB" dirty="0" smtClean="0"/>
              <a:t> – KS1 </a:t>
            </a:r>
            <a:endParaRPr lang="en-GB" dirty="0"/>
          </a:p>
        </p:txBody>
      </p:sp>
      <p:sp>
        <p:nvSpPr>
          <p:cNvPr id="7" name="Title 5"/>
          <p:cNvSpPr txBox="1">
            <a:spLocks/>
          </p:cNvSpPr>
          <p:nvPr/>
        </p:nvSpPr>
        <p:spPr>
          <a:xfrm>
            <a:off x="672979" y="1336764"/>
            <a:ext cx="10430450" cy="503790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dirty="0">
                <a:hlinkClick r:id="rId2"/>
              </a:rPr>
              <a:t>https://</a:t>
            </a:r>
            <a:r>
              <a:rPr lang="en-GB" sz="2000" dirty="0" smtClean="0">
                <a:hlinkClick r:id="rId2"/>
              </a:rPr>
              <a:t>www.bbc.co.uk/bitesize/subjects/zyg4d2p</a:t>
            </a:r>
          </a:p>
          <a:p>
            <a:pPr algn="ctr"/>
            <a:endParaRPr lang="en-GB" sz="2000" dirty="0">
              <a:hlinkClick r:id="rId2"/>
            </a:endParaRPr>
          </a:p>
          <a:p>
            <a:pPr algn="ctr"/>
            <a:r>
              <a:rPr lang="en-GB" sz="2000" dirty="0" smtClean="0">
                <a:hlinkClick r:id="rId2"/>
              </a:rPr>
              <a:t>KS1 </a:t>
            </a:r>
            <a:r>
              <a:rPr lang="en-GB" sz="2000" dirty="0">
                <a:hlinkClick r:id="rId2"/>
              </a:rPr>
              <a:t>Art and </a:t>
            </a:r>
            <a:r>
              <a:rPr lang="en-GB" sz="2000" dirty="0" smtClean="0">
                <a:hlinkClick r:id="rId2"/>
              </a:rPr>
              <a:t>Design </a:t>
            </a:r>
            <a:r>
              <a:rPr lang="en-GB" sz="2000" dirty="0">
                <a:hlinkClick r:id="rId2"/>
              </a:rPr>
              <a:t>- BBC </a:t>
            </a:r>
            <a:r>
              <a:rPr lang="en-GB" sz="2000" dirty="0" err="1" smtClean="0">
                <a:hlinkClick r:id="rId2"/>
              </a:rPr>
              <a:t>Bitesize</a:t>
            </a:r>
            <a:endParaRPr lang="en-GB" sz="2000" dirty="0" smtClean="0"/>
          </a:p>
          <a:p>
            <a:pPr algn="ctr"/>
            <a:endParaRPr lang="en-GB" sz="2000" dirty="0"/>
          </a:p>
          <a:p>
            <a:pPr algn="ctr"/>
            <a:r>
              <a:rPr lang="en-GB" sz="2000" dirty="0" smtClean="0">
                <a:solidFill>
                  <a:schemeClr val="tx1">
                    <a:lumMod val="85000"/>
                    <a:lumOff val="15000"/>
                  </a:schemeClr>
                </a:solidFill>
              </a:rPr>
              <a:t>Topics on </a:t>
            </a:r>
          </a:p>
          <a:p>
            <a:pPr marL="571500" indent="-571500" algn="ctr">
              <a:buFont typeface="Arial" panose="020B0604020202020204" pitchFamily="34" charset="0"/>
              <a:buChar char="•"/>
            </a:pPr>
            <a:r>
              <a:rPr lang="en-GB" sz="2000" dirty="0" smtClean="0">
                <a:solidFill>
                  <a:schemeClr val="tx1">
                    <a:lumMod val="85000"/>
                    <a:lumOff val="15000"/>
                  </a:schemeClr>
                </a:solidFill>
              </a:rPr>
              <a:t>Drawing</a:t>
            </a:r>
          </a:p>
          <a:p>
            <a:pPr marL="571500" indent="-571500" algn="ctr">
              <a:buFont typeface="Arial" panose="020B0604020202020204" pitchFamily="34" charset="0"/>
              <a:buChar char="•"/>
            </a:pPr>
            <a:r>
              <a:rPr lang="en-GB" sz="2000" dirty="0" smtClean="0">
                <a:solidFill>
                  <a:schemeClr val="tx1">
                    <a:lumMod val="85000"/>
                    <a:lumOff val="15000"/>
                  </a:schemeClr>
                </a:solidFill>
              </a:rPr>
              <a:t>Sculpture</a:t>
            </a:r>
          </a:p>
          <a:p>
            <a:pPr marL="571500" indent="-571500" algn="ctr">
              <a:buFont typeface="Arial" panose="020B0604020202020204" pitchFamily="34" charset="0"/>
              <a:buChar char="•"/>
            </a:pPr>
            <a:r>
              <a:rPr lang="en-GB" sz="2000" dirty="0" smtClean="0">
                <a:solidFill>
                  <a:schemeClr val="tx1">
                    <a:lumMod val="85000"/>
                    <a:lumOff val="15000"/>
                  </a:schemeClr>
                </a:solidFill>
              </a:rPr>
              <a:t>Painting</a:t>
            </a:r>
          </a:p>
          <a:p>
            <a:pPr marL="571500" indent="-571500" algn="ctr">
              <a:buFont typeface="Arial" panose="020B0604020202020204" pitchFamily="34" charset="0"/>
              <a:buChar char="•"/>
            </a:pPr>
            <a:r>
              <a:rPr lang="en-GB" sz="2000" dirty="0" smtClean="0">
                <a:solidFill>
                  <a:schemeClr val="tx1">
                    <a:lumMod val="85000"/>
                    <a:lumOff val="15000"/>
                  </a:schemeClr>
                </a:solidFill>
              </a:rPr>
              <a:t>Textiles</a:t>
            </a:r>
          </a:p>
          <a:p>
            <a:endParaRPr lang="en-GB" dirty="0" smtClean="0"/>
          </a:p>
          <a:p>
            <a:endParaRPr lang="en-GB" dirty="0"/>
          </a:p>
        </p:txBody>
      </p:sp>
      <p:sp>
        <p:nvSpPr>
          <p:cNvPr id="2" name="AutoShape 2" descr="Image result for bbc bitesize ks2 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bbc bitesize ks2 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1335269" y="3855718"/>
            <a:ext cx="3470470" cy="2354308"/>
          </a:xfrm>
          <a:prstGeom prst="rect">
            <a:avLst/>
          </a:prstGeom>
        </p:spPr>
      </p:pic>
    </p:spTree>
    <p:extLst>
      <p:ext uri="{BB962C8B-B14F-4D97-AF65-F5344CB8AC3E}">
        <p14:creationId xmlns:p14="http://schemas.microsoft.com/office/powerpoint/2010/main" val="1968467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3620" y="518160"/>
            <a:ext cx="8596668" cy="1320800"/>
          </a:xfrm>
        </p:spPr>
        <p:txBody>
          <a:bodyPr/>
          <a:lstStyle/>
          <a:p>
            <a:pPr algn="ctr"/>
            <a:r>
              <a:rPr lang="en-GB" dirty="0"/>
              <a:t>BBC </a:t>
            </a:r>
            <a:r>
              <a:rPr lang="en-GB" dirty="0" err="1"/>
              <a:t>Bitesize</a:t>
            </a:r>
            <a:r>
              <a:rPr lang="en-GB" dirty="0"/>
              <a:t> – </a:t>
            </a:r>
            <a:r>
              <a:rPr lang="en-GB" dirty="0" smtClean="0"/>
              <a:t>KS2</a:t>
            </a:r>
            <a:endParaRPr lang="en-GB" dirty="0"/>
          </a:p>
        </p:txBody>
      </p:sp>
      <p:sp>
        <p:nvSpPr>
          <p:cNvPr id="4" name="Rectangle 3"/>
          <p:cNvSpPr/>
          <p:nvPr/>
        </p:nvSpPr>
        <p:spPr>
          <a:xfrm>
            <a:off x="788124" y="1417882"/>
            <a:ext cx="9792163" cy="2246769"/>
          </a:xfrm>
          <a:prstGeom prst="rect">
            <a:avLst/>
          </a:prstGeom>
        </p:spPr>
        <p:txBody>
          <a:bodyPr wrap="square">
            <a:spAutoFit/>
          </a:bodyPr>
          <a:lstStyle/>
          <a:p>
            <a:pPr algn="ctr"/>
            <a:r>
              <a:rPr lang="en-GB" dirty="0">
                <a:hlinkClick r:id="rId2"/>
              </a:rPr>
              <a:t>https://www.bbc.co.uk/bitesize/subjects/zn3rkqt</a:t>
            </a:r>
          </a:p>
          <a:p>
            <a:pPr algn="ctr"/>
            <a:endParaRPr lang="en-GB" dirty="0">
              <a:hlinkClick r:id="rId2"/>
            </a:endParaRPr>
          </a:p>
          <a:p>
            <a:pPr algn="ctr"/>
            <a:r>
              <a:rPr lang="en-GB" dirty="0" smtClean="0">
                <a:hlinkClick r:id="rId2"/>
              </a:rPr>
              <a:t>KS2 </a:t>
            </a:r>
            <a:r>
              <a:rPr lang="en-GB" dirty="0">
                <a:hlinkClick r:id="rId2"/>
              </a:rPr>
              <a:t>Art and Design - BBC </a:t>
            </a:r>
            <a:r>
              <a:rPr lang="en-GB" dirty="0" err="1">
                <a:hlinkClick r:id="rId2"/>
              </a:rPr>
              <a:t>Bitesize</a:t>
            </a:r>
            <a:endParaRPr lang="en-GB" dirty="0"/>
          </a:p>
          <a:p>
            <a:pPr algn="ctr"/>
            <a:endParaRPr lang="en-GB" dirty="0" smtClean="0"/>
          </a:p>
          <a:p>
            <a:pPr algn="ctr"/>
            <a:endParaRPr lang="en-GB" dirty="0"/>
          </a:p>
          <a:p>
            <a:pPr algn="ctr"/>
            <a:r>
              <a:rPr lang="en-GB" sz="2500" dirty="0"/>
              <a:t>L</a:t>
            </a:r>
            <a:r>
              <a:rPr lang="en-GB" sz="2500" dirty="0" smtClean="0"/>
              <a:t>essons </a:t>
            </a:r>
            <a:r>
              <a:rPr lang="en-GB" sz="2500" dirty="0"/>
              <a:t>full of videos, quizzes and practice activities to help you with home learning.</a:t>
            </a:r>
            <a:endParaRPr lang="en-GB" sz="2500" dirty="0"/>
          </a:p>
        </p:txBody>
      </p:sp>
      <p:pic>
        <p:nvPicPr>
          <p:cNvPr id="5" name="Picture 4"/>
          <p:cNvPicPr>
            <a:picLocks noChangeAspect="1"/>
          </p:cNvPicPr>
          <p:nvPr/>
        </p:nvPicPr>
        <p:blipFill>
          <a:blip r:embed="rId3"/>
          <a:stretch>
            <a:fillRect/>
          </a:stretch>
        </p:blipFill>
        <p:spPr>
          <a:xfrm>
            <a:off x="4655411" y="3874906"/>
            <a:ext cx="2828925" cy="2295525"/>
          </a:xfrm>
          <a:prstGeom prst="rect">
            <a:avLst/>
          </a:prstGeom>
        </p:spPr>
      </p:pic>
    </p:spTree>
    <p:extLst>
      <p:ext uri="{BB962C8B-B14F-4D97-AF65-F5344CB8AC3E}">
        <p14:creationId xmlns:p14="http://schemas.microsoft.com/office/powerpoint/2010/main" val="3997331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7311" y="400594"/>
            <a:ext cx="8596668" cy="1320800"/>
          </a:xfrm>
        </p:spPr>
        <p:txBody>
          <a:bodyPr/>
          <a:lstStyle/>
          <a:p>
            <a:pPr algn="ctr"/>
            <a:r>
              <a:rPr lang="en-GB" dirty="0" smtClean="0"/>
              <a:t>Year 1 – Andy Goldsworthy</a:t>
            </a:r>
            <a:endParaRPr lang="en-GB" dirty="0"/>
          </a:p>
        </p:txBody>
      </p:sp>
      <p:sp>
        <p:nvSpPr>
          <p:cNvPr id="3" name="Content Placeholder 2"/>
          <p:cNvSpPr>
            <a:spLocks noGrp="1"/>
          </p:cNvSpPr>
          <p:nvPr>
            <p:ph idx="1"/>
          </p:nvPr>
        </p:nvSpPr>
        <p:spPr>
          <a:xfrm>
            <a:off x="1539482" y="1481321"/>
            <a:ext cx="8596668" cy="3880773"/>
          </a:xfrm>
        </p:spPr>
        <p:txBody>
          <a:bodyPr/>
          <a:lstStyle/>
          <a:p>
            <a:pPr algn="ctr"/>
            <a:r>
              <a:rPr lang="en-GB" dirty="0" smtClean="0">
                <a:hlinkClick r:id="rId2"/>
              </a:rPr>
              <a:t>https</a:t>
            </a:r>
            <a:r>
              <a:rPr lang="en-GB" dirty="0">
                <a:hlinkClick r:id="rId2"/>
              </a:rPr>
              <a:t>://</a:t>
            </a:r>
            <a:r>
              <a:rPr lang="en-GB" dirty="0" smtClean="0">
                <a:hlinkClick r:id="rId2"/>
              </a:rPr>
              <a:t>www.bbc.co.uk/bitesize/clips/zh4wmp3</a:t>
            </a:r>
            <a:r>
              <a:rPr lang="en-GB" dirty="0" smtClean="0"/>
              <a:t> </a:t>
            </a:r>
          </a:p>
          <a:p>
            <a:pPr algn="ctr"/>
            <a:endParaRPr lang="en-GB" dirty="0" smtClean="0"/>
          </a:p>
          <a:p>
            <a:pPr marL="0" indent="0" algn="ctr">
              <a:buNone/>
            </a:pPr>
            <a:r>
              <a:rPr lang="en-GB" sz="2000" dirty="0" smtClean="0"/>
              <a:t>Use the link above to find out more about  </a:t>
            </a:r>
            <a:r>
              <a:rPr lang="en-GB" sz="2000" dirty="0"/>
              <a:t>Artist Andy </a:t>
            </a:r>
            <a:r>
              <a:rPr lang="en-GB" sz="2000" dirty="0" smtClean="0"/>
              <a:t>Goldsworthy, where he </a:t>
            </a:r>
            <a:r>
              <a:rPr lang="en-GB" sz="2000" dirty="0"/>
              <a:t>talks about and demonstrates creating artwork in a natural landscape using natural materials.</a:t>
            </a:r>
            <a:endParaRPr lang="en-GB" sz="2000" dirty="0"/>
          </a:p>
        </p:txBody>
      </p:sp>
      <p:pic>
        <p:nvPicPr>
          <p:cNvPr id="3074" name="Picture 2" descr="Image result for andy goldsworth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7051" y="3700131"/>
            <a:ext cx="6219201" cy="225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2698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8545" y="322217"/>
            <a:ext cx="8596668" cy="1320800"/>
          </a:xfrm>
        </p:spPr>
        <p:txBody>
          <a:bodyPr/>
          <a:lstStyle/>
          <a:p>
            <a:r>
              <a:rPr lang="en-GB" dirty="0" smtClean="0"/>
              <a:t>Year 3 – Pablo Picasso</a:t>
            </a:r>
            <a:endParaRPr lang="en-GB" dirty="0"/>
          </a:p>
        </p:txBody>
      </p:sp>
      <p:sp>
        <p:nvSpPr>
          <p:cNvPr id="3" name="Content Placeholder 2"/>
          <p:cNvSpPr>
            <a:spLocks noGrp="1"/>
          </p:cNvSpPr>
          <p:nvPr>
            <p:ph idx="1"/>
          </p:nvPr>
        </p:nvSpPr>
        <p:spPr>
          <a:xfrm>
            <a:off x="1539482" y="1481321"/>
            <a:ext cx="8596668" cy="3880773"/>
          </a:xfrm>
        </p:spPr>
        <p:txBody>
          <a:bodyPr/>
          <a:lstStyle/>
          <a:p>
            <a:pPr algn="ctr"/>
            <a:r>
              <a:rPr lang="en-GB" dirty="0">
                <a:hlinkClick r:id="rId2"/>
              </a:rPr>
              <a:t>https://</a:t>
            </a:r>
            <a:r>
              <a:rPr lang="en-GB" dirty="0" smtClean="0">
                <a:hlinkClick r:id="rId2"/>
              </a:rPr>
              <a:t>www.bbc.co.uk/bitesize/clips/z7b9jxs</a:t>
            </a:r>
            <a:endParaRPr lang="en-GB" dirty="0" smtClean="0"/>
          </a:p>
          <a:p>
            <a:pPr marL="0" indent="0" algn="ctr">
              <a:buNone/>
            </a:pPr>
            <a:endParaRPr lang="en-GB" dirty="0"/>
          </a:p>
          <a:p>
            <a:pPr marL="0" indent="0" algn="ctr">
              <a:buNone/>
            </a:pPr>
            <a:r>
              <a:rPr lang="en-GB" sz="2500" dirty="0" smtClean="0"/>
              <a:t>Use </a:t>
            </a:r>
            <a:r>
              <a:rPr lang="en-GB" sz="2500" dirty="0" smtClean="0"/>
              <a:t>the link above to find out more about the </a:t>
            </a:r>
            <a:r>
              <a:rPr lang="en-GB" sz="2500" dirty="0"/>
              <a:t>artist Pablo Picasso, showing his paintings and sketches and talking about the inspiration for his work.</a:t>
            </a:r>
          </a:p>
        </p:txBody>
      </p:sp>
      <p:pic>
        <p:nvPicPr>
          <p:cNvPr id="4" name="Picture 3"/>
          <p:cNvPicPr>
            <a:picLocks noChangeAspect="1"/>
          </p:cNvPicPr>
          <p:nvPr/>
        </p:nvPicPr>
        <p:blipFill>
          <a:blip r:embed="rId3"/>
          <a:stretch>
            <a:fillRect/>
          </a:stretch>
        </p:blipFill>
        <p:spPr>
          <a:xfrm>
            <a:off x="4732618" y="3642496"/>
            <a:ext cx="2210396" cy="2640739"/>
          </a:xfrm>
          <a:prstGeom prst="rect">
            <a:avLst/>
          </a:prstGeom>
        </p:spPr>
      </p:pic>
    </p:spTree>
    <p:extLst>
      <p:ext uri="{BB962C8B-B14F-4D97-AF65-F5344CB8AC3E}">
        <p14:creationId xmlns:p14="http://schemas.microsoft.com/office/powerpoint/2010/main" val="38749206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7369" y="283029"/>
            <a:ext cx="8596668" cy="1320800"/>
          </a:xfrm>
        </p:spPr>
        <p:txBody>
          <a:bodyPr/>
          <a:lstStyle/>
          <a:p>
            <a:r>
              <a:rPr lang="en-GB" dirty="0" smtClean="0"/>
              <a:t>Year 6 – </a:t>
            </a:r>
            <a:r>
              <a:rPr lang="en-GB" dirty="0" err="1" smtClean="0"/>
              <a:t>L.S.Lowry</a:t>
            </a:r>
            <a:endParaRPr lang="en-GB" dirty="0"/>
          </a:p>
        </p:txBody>
      </p:sp>
      <p:sp>
        <p:nvSpPr>
          <p:cNvPr id="3" name="Content Placeholder 2"/>
          <p:cNvSpPr>
            <a:spLocks noGrp="1"/>
          </p:cNvSpPr>
          <p:nvPr>
            <p:ph idx="1"/>
          </p:nvPr>
        </p:nvSpPr>
        <p:spPr>
          <a:xfrm>
            <a:off x="1487654" y="1140052"/>
            <a:ext cx="8596668" cy="3880773"/>
          </a:xfrm>
        </p:spPr>
        <p:txBody>
          <a:bodyPr/>
          <a:lstStyle/>
          <a:p>
            <a:pPr algn="ctr"/>
            <a:r>
              <a:rPr lang="en-GB" dirty="0">
                <a:hlinkClick r:id="rId2"/>
              </a:rPr>
              <a:t>https://</a:t>
            </a:r>
            <a:r>
              <a:rPr lang="en-GB" dirty="0" smtClean="0">
                <a:hlinkClick r:id="rId2"/>
              </a:rPr>
              <a:t>www.bbc.co.uk/bitesize/clips/z4kq6sg</a:t>
            </a:r>
            <a:endParaRPr lang="en-GB" dirty="0" smtClean="0"/>
          </a:p>
          <a:p>
            <a:pPr marL="0" indent="0" algn="ctr">
              <a:buNone/>
            </a:pPr>
            <a:endParaRPr lang="en-GB" dirty="0"/>
          </a:p>
          <a:p>
            <a:pPr marL="0" indent="0" algn="ctr">
              <a:buNone/>
            </a:pPr>
            <a:r>
              <a:rPr lang="en-GB" sz="2500" dirty="0" smtClean="0"/>
              <a:t>Use </a:t>
            </a:r>
            <a:r>
              <a:rPr lang="en-GB" sz="2500" dirty="0" smtClean="0"/>
              <a:t>the link above to find out more about Lowry's </a:t>
            </a:r>
            <a:r>
              <a:rPr lang="en-GB" sz="2500" dirty="0"/>
              <a:t>style of painting and choice of subject matter narrated by Lowry himself. The artist explains his technique, how he selects his subject matter and what he is trying to capture through his work.</a:t>
            </a:r>
          </a:p>
        </p:txBody>
      </p:sp>
      <p:pic>
        <p:nvPicPr>
          <p:cNvPr id="1026" name="Picture 2" descr="Image result for l.s. low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0877" y="4191288"/>
            <a:ext cx="3137238" cy="2248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2554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8546" y="296092"/>
            <a:ext cx="8596668" cy="1320800"/>
          </a:xfrm>
        </p:spPr>
        <p:txBody>
          <a:bodyPr/>
          <a:lstStyle/>
          <a:p>
            <a:r>
              <a:rPr lang="en-GB" u="sng" dirty="0" smtClean="0"/>
              <a:t>General Resources </a:t>
            </a:r>
            <a:endParaRPr lang="en-GB" u="sng" dirty="0"/>
          </a:p>
        </p:txBody>
      </p:sp>
      <p:sp>
        <p:nvSpPr>
          <p:cNvPr id="3" name="Content Placeholder 2"/>
          <p:cNvSpPr>
            <a:spLocks noGrp="1"/>
          </p:cNvSpPr>
          <p:nvPr>
            <p:ph idx="1"/>
          </p:nvPr>
        </p:nvSpPr>
        <p:spPr>
          <a:xfrm>
            <a:off x="729585" y="1240678"/>
            <a:ext cx="8596668" cy="752428"/>
          </a:xfrm>
        </p:spPr>
        <p:txBody>
          <a:bodyPr/>
          <a:lstStyle/>
          <a:p>
            <a:r>
              <a:rPr lang="en-GB" dirty="0">
                <a:hlinkClick r:id="rId2"/>
              </a:rPr>
              <a:t>https://</a:t>
            </a:r>
            <a:r>
              <a:rPr lang="en-GB" dirty="0" smtClean="0">
                <a:hlinkClick r:id="rId2"/>
              </a:rPr>
              <a:t>www.tate.org.uk/kids</a:t>
            </a:r>
            <a:r>
              <a:rPr lang="en-GB" dirty="0" smtClean="0"/>
              <a:t> </a:t>
            </a:r>
            <a:endParaRPr lang="en-GB" dirty="0"/>
          </a:p>
        </p:txBody>
      </p:sp>
      <p:sp>
        <p:nvSpPr>
          <p:cNvPr id="4" name="Content Placeholder 2"/>
          <p:cNvSpPr txBox="1">
            <a:spLocks/>
          </p:cNvSpPr>
          <p:nvPr/>
        </p:nvSpPr>
        <p:spPr>
          <a:xfrm>
            <a:off x="1604796" y="1993106"/>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4000" u="sng" dirty="0" smtClean="0"/>
              <a:t>Tate Kids </a:t>
            </a:r>
          </a:p>
          <a:p>
            <a:pPr marL="0" indent="0" algn="ctr">
              <a:buNone/>
            </a:pPr>
            <a:r>
              <a:rPr lang="en-GB" sz="2500" dirty="0" smtClean="0"/>
              <a:t>A great resource to be used for Primary children of all ages. </a:t>
            </a:r>
          </a:p>
          <a:p>
            <a:pPr marL="0" indent="0" algn="ctr">
              <a:buNone/>
            </a:pPr>
            <a:r>
              <a:rPr lang="en-GB" sz="2500" dirty="0" smtClean="0"/>
              <a:t>With ‘Make’, ‘Games and Quizzes’ and ‘Explore’ section – great for providing ideas of art projects and finding out more about artists.</a:t>
            </a:r>
            <a:endParaRPr lang="en-GB" sz="2500" dirty="0"/>
          </a:p>
        </p:txBody>
      </p:sp>
      <p:pic>
        <p:nvPicPr>
          <p:cNvPr id="5" name="Picture 4"/>
          <p:cNvPicPr>
            <a:picLocks noChangeAspect="1"/>
          </p:cNvPicPr>
          <p:nvPr/>
        </p:nvPicPr>
        <p:blipFill>
          <a:blip r:embed="rId3"/>
          <a:stretch>
            <a:fillRect/>
          </a:stretch>
        </p:blipFill>
        <p:spPr>
          <a:xfrm>
            <a:off x="4550580" y="4915617"/>
            <a:ext cx="2705100" cy="1619250"/>
          </a:xfrm>
          <a:prstGeom prst="rect">
            <a:avLst/>
          </a:prstGeom>
        </p:spPr>
      </p:pic>
    </p:spTree>
    <p:extLst>
      <p:ext uri="{BB962C8B-B14F-4D97-AF65-F5344CB8AC3E}">
        <p14:creationId xmlns:p14="http://schemas.microsoft.com/office/powerpoint/2010/main" val="2742556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5890" y="669982"/>
            <a:ext cx="8596668" cy="1320800"/>
          </a:xfrm>
        </p:spPr>
        <p:txBody>
          <a:bodyPr>
            <a:normAutofit/>
          </a:bodyPr>
          <a:lstStyle/>
          <a:p>
            <a:pPr algn="ctr"/>
            <a:r>
              <a:rPr lang="en-GB" u="sng" dirty="0" smtClean="0"/>
              <a:t>The </a:t>
            </a:r>
            <a:r>
              <a:rPr lang="en-GB" u="sng" dirty="0" smtClean="0"/>
              <a:t>Great Big </a:t>
            </a:r>
            <a:r>
              <a:rPr lang="en-GB" u="sng" dirty="0" smtClean="0"/>
              <a:t>Art Exhibition </a:t>
            </a:r>
            <a:r>
              <a:rPr lang="en-GB" dirty="0" smtClean="0"/>
              <a:t/>
            </a:r>
            <a:br>
              <a:rPr lang="en-GB" dirty="0" smtClean="0"/>
            </a:br>
            <a:endParaRPr lang="en-GB" dirty="0"/>
          </a:p>
        </p:txBody>
      </p:sp>
      <p:sp>
        <p:nvSpPr>
          <p:cNvPr id="4" name="Content Placeholder 2"/>
          <p:cNvSpPr txBox="1">
            <a:spLocks/>
          </p:cNvSpPr>
          <p:nvPr/>
        </p:nvSpPr>
        <p:spPr>
          <a:xfrm>
            <a:off x="1604796" y="1993106"/>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dirty="0">
                <a:hlinkClick r:id="rId2"/>
              </a:rPr>
              <a:t>https://firstsite.uk</a:t>
            </a:r>
            <a:r>
              <a:rPr lang="en-GB" dirty="0" smtClean="0">
                <a:hlinkClick r:id="rId2"/>
              </a:rPr>
              <a:t>/</a:t>
            </a:r>
            <a:endParaRPr lang="en-GB" dirty="0" smtClean="0"/>
          </a:p>
          <a:p>
            <a:pPr marL="0" indent="0" algn="ctr">
              <a:buNone/>
            </a:pPr>
            <a:endParaRPr lang="en-GB" dirty="0" smtClean="0"/>
          </a:p>
          <a:p>
            <a:pPr marL="0" indent="0" algn="ctr">
              <a:buNone/>
            </a:pPr>
            <a:r>
              <a:rPr lang="en-GB" dirty="0" smtClean="0"/>
              <a:t>Artists </a:t>
            </a:r>
            <a:r>
              <a:rPr lang="en-GB" dirty="0"/>
              <a:t>and galleries across the UK are getting together to encourage us to create a community art gallery in our front windows (or similar place). Sir Anthony </a:t>
            </a:r>
            <a:r>
              <a:rPr lang="en-GB" dirty="0" err="1"/>
              <a:t>Gormley</a:t>
            </a:r>
            <a:r>
              <a:rPr lang="en-GB" dirty="0"/>
              <a:t> is the first artist to set the challenge of creating a piece of art base on the theme ‘animals’.  Anyone can get involved</a:t>
            </a:r>
            <a:r>
              <a:rPr lang="en-GB" dirty="0" smtClean="0"/>
              <a:t>.</a:t>
            </a:r>
          </a:p>
          <a:p>
            <a:pPr marL="0" indent="0" algn="ctr">
              <a:buNone/>
            </a:pPr>
            <a:endParaRPr lang="en-GB" dirty="0"/>
          </a:p>
          <a:p>
            <a:pPr marL="0" indent="0" algn="ctr">
              <a:buNone/>
            </a:pPr>
            <a:r>
              <a:rPr lang="en-GB" dirty="0"/>
              <a:t>The Great Big Art Exhibition will run from Thursday 28 January until April.  Information and an activity pack are available from </a:t>
            </a:r>
            <a:r>
              <a:rPr lang="en-GB" dirty="0">
                <a:hlinkClick r:id="rId2"/>
              </a:rPr>
              <a:t>The Great Big Art Exhibition - </a:t>
            </a:r>
            <a:r>
              <a:rPr lang="en-GB" dirty="0" err="1">
                <a:hlinkClick r:id="rId2"/>
              </a:rPr>
              <a:t>Firstsite</a:t>
            </a:r>
            <a:endParaRPr lang="en-GB" dirty="0"/>
          </a:p>
          <a:p>
            <a:pPr marL="0" indent="0" algn="ctr">
              <a:buNone/>
            </a:pPr>
            <a:endParaRPr lang="en-GB" sz="2000" dirty="0"/>
          </a:p>
        </p:txBody>
      </p:sp>
      <p:pic>
        <p:nvPicPr>
          <p:cNvPr id="3" name="Picture 2"/>
          <p:cNvPicPr>
            <a:picLocks noChangeAspect="1"/>
          </p:cNvPicPr>
          <p:nvPr/>
        </p:nvPicPr>
        <p:blipFill>
          <a:blip r:embed="rId3"/>
          <a:stretch>
            <a:fillRect/>
          </a:stretch>
        </p:blipFill>
        <p:spPr>
          <a:xfrm>
            <a:off x="8665641" y="214664"/>
            <a:ext cx="2235623" cy="2231436"/>
          </a:xfrm>
          <a:prstGeom prst="rect">
            <a:avLst/>
          </a:prstGeom>
        </p:spPr>
      </p:pic>
    </p:spTree>
    <p:extLst>
      <p:ext uri="{BB962C8B-B14F-4D97-AF65-F5344CB8AC3E}">
        <p14:creationId xmlns:p14="http://schemas.microsoft.com/office/powerpoint/2010/main" val="564328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4591" y="465909"/>
            <a:ext cx="8596668" cy="1320800"/>
          </a:xfrm>
        </p:spPr>
        <p:txBody>
          <a:bodyPr/>
          <a:lstStyle/>
          <a:p>
            <a:r>
              <a:rPr lang="en-GB" dirty="0" smtClean="0"/>
              <a:t>Draw with Rob </a:t>
            </a:r>
            <a:r>
              <a:rPr lang="en-GB" dirty="0" err="1" smtClean="0"/>
              <a:t>Biddulph</a:t>
            </a:r>
            <a:endParaRPr lang="en-GB" dirty="0"/>
          </a:p>
        </p:txBody>
      </p:sp>
      <p:sp>
        <p:nvSpPr>
          <p:cNvPr id="3" name="Content Placeholder 2"/>
          <p:cNvSpPr>
            <a:spLocks noGrp="1"/>
          </p:cNvSpPr>
          <p:nvPr>
            <p:ph idx="1"/>
          </p:nvPr>
        </p:nvSpPr>
        <p:spPr>
          <a:xfrm>
            <a:off x="1552545" y="1786709"/>
            <a:ext cx="8596668" cy="3880773"/>
          </a:xfrm>
        </p:spPr>
        <p:txBody>
          <a:bodyPr/>
          <a:lstStyle/>
          <a:p>
            <a:pPr algn="ctr"/>
            <a:r>
              <a:rPr lang="en-GB" dirty="0" smtClean="0">
                <a:hlinkClick r:id="rId2"/>
              </a:rPr>
              <a:t>www.robbiddulph.com/draw-with-rob</a:t>
            </a:r>
            <a:endParaRPr lang="en-GB" dirty="0" smtClean="0"/>
          </a:p>
          <a:p>
            <a:pPr algn="ctr"/>
            <a:endParaRPr lang="en-GB" dirty="0"/>
          </a:p>
          <a:p>
            <a:pPr marL="0" indent="0" algn="ctr">
              <a:buNone/>
            </a:pPr>
            <a:r>
              <a:rPr lang="en-GB" sz="2000" dirty="0"/>
              <a:t>Rob </a:t>
            </a:r>
            <a:r>
              <a:rPr lang="en-GB" sz="2000" dirty="0" err="1"/>
              <a:t>Biddulph</a:t>
            </a:r>
            <a:r>
              <a:rPr lang="en-GB" sz="2000" dirty="0"/>
              <a:t>, is an illustrator author. Bob says ‘Everyone can draw’ and he shows you how! Rob has posted some draw-along videos that parents and carers can watch with their children and, hopefully, make their own pictures too. You can draw along and send Rob the results using the hashtag #</a:t>
            </a:r>
            <a:r>
              <a:rPr lang="en-GB" sz="2000" dirty="0" err="1"/>
              <a:t>DrawWithRob</a:t>
            </a:r>
            <a:endParaRPr lang="en-GB" sz="2000" dirty="0"/>
          </a:p>
          <a:p>
            <a:pPr marL="0" indent="0">
              <a:buNone/>
            </a:pPr>
            <a:endParaRPr lang="en-GB" dirty="0"/>
          </a:p>
        </p:txBody>
      </p:sp>
      <p:pic>
        <p:nvPicPr>
          <p:cNvPr id="5122" name="Picture 2" descr="Image result for draw with rob biddul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4715" y="4310607"/>
            <a:ext cx="3118210" cy="2077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778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5332" y="505097"/>
            <a:ext cx="8596668" cy="1320800"/>
          </a:xfrm>
        </p:spPr>
        <p:txBody>
          <a:bodyPr/>
          <a:lstStyle/>
          <a:p>
            <a:r>
              <a:rPr lang="en-GB" dirty="0" smtClean="0"/>
              <a:t>Oak National Academy</a:t>
            </a:r>
            <a:endParaRPr lang="en-GB" dirty="0"/>
          </a:p>
        </p:txBody>
      </p:sp>
      <p:sp>
        <p:nvSpPr>
          <p:cNvPr id="3" name="Content Placeholder 2"/>
          <p:cNvSpPr>
            <a:spLocks noGrp="1"/>
          </p:cNvSpPr>
          <p:nvPr>
            <p:ph idx="1"/>
          </p:nvPr>
        </p:nvSpPr>
        <p:spPr>
          <a:xfrm>
            <a:off x="1957494" y="2108338"/>
            <a:ext cx="8596668" cy="3880773"/>
          </a:xfrm>
        </p:spPr>
        <p:txBody>
          <a:bodyPr>
            <a:normAutofit/>
          </a:bodyPr>
          <a:lstStyle/>
          <a:p>
            <a:pPr algn="ctr"/>
            <a:r>
              <a:rPr lang="en-GB" dirty="0">
                <a:hlinkClick r:id="rId2"/>
              </a:rPr>
              <a:t>https://</a:t>
            </a:r>
            <a:r>
              <a:rPr lang="en-GB" dirty="0" smtClean="0">
                <a:hlinkClick r:id="rId2"/>
              </a:rPr>
              <a:t>classroom.thenational.academy/subjects-by-key-stage/key-stage-1/subjects/art</a:t>
            </a:r>
            <a:r>
              <a:rPr lang="en-GB" dirty="0" smtClean="0"/>
              <a:t>     KS1</a:t>
            </a:r>
          </a:p>
          <a:p>
            <a:pPr algn="ctr"/>
            <a:endParaRPr lang="en-GB" dirty="0"/>
          </a:p>
          <a:p>
            <a:pPr algn="ctr"/>
            <a:r>
              <a:rPr lang="en-GB" dirty="0">
                <a:hlinkClick r:id="rId3"/>
              </a:rPr>
              <a:t>https://</a:t>
            </a:r>
            <a:r>
              <a:rPr lang="en-GB" dirty="0" smtClean="0">
                <a:hlinkClick r:id="rId3"/>
              </a:rPr>
              <a:t>classroom.thenational.academy/subjects-by-key-stage/key-stage-2/subjects/art</a:t>
            </a:r>
            <a:r>
              <a:rPr lang="en-GB" dirty="0" smtClean="0"/>
              <a:t>     KS2</a:t>
            </a:r>
          </a:p>
          <a:p>
            <a:endParaRPr lang="en-GB" dirty="0"/>
          </a:p>
          <a:p>
            <a:pPr marL="0" indent="0" algn="ctr">
              <a:buNone/>
            </a:pPr>
            <a:r>
              <a:rPr lang="en-GB" dirty="0"/>
              <a:t> Oak National Academy to create new Art, Craft and Design lessons for Key Stage 1 and 2. They are engaging and accessible, and fantastic for both remote and in-school lessons.</a:t>
            </a:r>
            <a:endParaRPr lang="en-GB" dirty="0"/>
          </a:p>
        </p:txBody>
      </p:sp>
      <p:pic>
        <p:nvPicPr>
          <p:cNvPr id="4" name="Picture 3"/>
          <p:cNvPicPr>
            <a:picLocks noChangeAspect="1"/>
          </p:cNvPicPr>
          <p:nvPr/>
        </p:nvPicPr>
        <p:blipFill>
          <a:blip r:embed="rId4"/>
          <a:stretch>
            <a:fillRect/>
          </a:stretch>
        </p:blipFill>
        <p:spPr>
          <a:xfrm>
            <a:off x="693555" y="445498"/>
            <a:ext cx="2500723" cy="1380399"/>
          </a:xfrm>
          <a:prstGeom prst="rect">
            <a:avLst/>
          </a:prstGeom>
        </p:spPr>
      </p:pic>
    </p:spTree>
    <p:extLst>
      <p:ext uri="{BB962C8B-B14F-4D97-AF65-F5344CB8AC3E}">
        <p14:creationId xmlns:p14="http://schemas.microsoft.com/office/powerpoint/2010/main" val="1033815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8671" y="583474"/>
            <a:ext cx="8596668" cy="1320800"/>
          </a:xfrm>
        </p:spPr>
        <p:txBody>
          <a:bodyPr/>
          <a:lstStyle/>
          <a:p>
            <a:pPr algn="ctr"/>
            <a:r>
              <a:rPr lang="en-GB" dirty="0" smtClean="0"/>
              <a:t>London South Art Hub </a:t>
            </a:r>
            <a:endParaRPr lang="en-GB" dirty="0"/>
          </a:p>
        </p:txBody>
      </p:sp>
      <p:sp>
        <p:nvSpPr>
          <p:cNvPr id="3" name="Content Placeholder 2"/>
          <p:cNvSpPr>
            <a:spLocks noGrp="1"/>
          </p:cNvSpPr>
          <p:nvPr>
            <p:ph idx="1"/>
          </p:nvPr>
        </p:nvSpPr>
        <p:spPr>
          <a:xfrm>
            <a:off x="1578671" y="1373951"/>
            <a:ext cx="8596668" cy="3880773"/>
          </a:xfrm>
        </p:spPr>
        <p:txBody>
          <a:bodyPr>
            <a:normAutofit/>
          </a:bodyPr>
          <a:lstStyle/>
          <a:p>
            <a:pPr algn="ctr"/>
            <a:r>
              <a:rPr lang="en-GB" sz="2500" dirty="0">
                <a:hlinkClick r:id="rId2"/>
              </a:rPr>
              <a:t>https://</a:t>
            </a:r>
            <a:r>
              <a:rPr lang="en-GB" sz="2500" dirty="0" smtClean="0">
                <a:hlinkClick r:id="rId2"/>
              </a:rPr>
              <a:t>www.londonsoutharthub.org/learn</a:t>
            </a:r>
            <a:endParaRPr lang="en-GB" sz="2500" dirty="0" smtClean="0"/>
          </a:p>
          <a:p>
            <a:pPr algn="ctr"/>
            <a:endParaRPr lang="en-GB" sz="2500" dirty="0"/>
          </a:p>
          <a:p>
            <a:pPr marL="0" indent="0" algn="ctr">
              <a:buNone/>
            </a:pPr>
            <a:r>
              <a:rPr lang="en-GB" sz="2500" dirty="0" smtClean="0"/>
              <a:t>The </a:t>
            </a:r>
            <a:r>
              <a:rPr lang="en-GB" sz="2500" dirty="0"/>
              <a:t>aims of the Hub are to provide a platform for Art lessons and activities for children and young people. The Hub also serves as a platform for young artists to share their work. </a:t>
            </a:r>
            <a:endParaRPr lang="en-GB" sz="2500" dirty="0" smtClean="0"/>
          </a:p>
          <a:p>
            <a:pPr marL="0" indent="0" algn="ctr">
              <a:buNone/>
            </a:pPr>
            <a:r>
              <a:rPr lang="en-GB" sz="2500" dirty="0" smtClean="0"/>
              <a:t>Easy to follow, expert led art lessons!</a:t>
            </a:r>
            <a:endParaRPr lang="en-GB" sz="2500" dirty="0"/>
          </a:p>
        </p:txBody>
      </p:sp>
      <p:sp>
        <p:nvSpPr>
          <p:cNvPr id="4" name="AutoShape 2" descr="Image result for london south art hu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3991191" y="4731009"/>
            <a:ext cx="3771627" cy="1643666"/>
          </a:xfrm>
          <a:prstGeom prst="rect">
            <a:avLst/>
          </a:prstGeom>
        </p:spPr>
      </p:pic>
    </p:spTree>
    <p:extLst>
      <p:ext uri="{BB962C8B-B14F-4D97-AF65-F5344CB8AC3E}">
        <p14:creationId xmlns:p14="http://schemas.microsoft.com/office/powerpoint/2010/main" val="3045342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4431" y="478971"/>
            <a:ext cx="8596668" cy="1320800"/>
          </a:xfrm>
        </p:spPr>
        <p:txBody>
          <a:bodyPr/>
          <a:lstStyle/>
          <a:p>
            <a:pPr algn="ctr"/>
            <a:r>
              <a:rPr lang="en-GB" dirty="0" smtClean="0"/>
              <a:t>We are Teachers</a:t>
            </a:r>
            <a:endParaRPr lang="en-GB" dirty="0"/>
          </a:p>
        </p:txBody>
      </p:sp>
      <p:sp>
        <p:nvSpPr>
          <p:cNvPr id="3" name="Content Placeholder 2"/>
          <p:cNvSpPr>
            <a:spLocks noGrp="1"/>
          </p:cNvSpPr>
          <p:nvPr>
            <p:ph idx="1"/>
          </p:nvPr>
        </p:nvSpPr>
        <p:spPr>
          <a:xfrm>
            <a:off x="1944431" y="2082212"/>
            <a:ext cx="8596668" cy="3880773"/>
          </a:xfrm>
        </p:spPr>
        <p:txBody>
          <a:bodyPr/>
          <a:lstStyle/>
          <a:p>
            <a:pPr algn="ctr"/>
            <a:r>
              <a:rPr lang="en-GB" dirty="0">
                <a:hlinkClick r:id="rId2"/>
              </a:rPr>
              <a:t>https://www.weareteachers.com/best-kindergarten-art-projects</a:t>
            </a:r>
            <a:r>
              <a:rPr lang="en-GB" dirty="0" smtClean="0">
                <a:hlinkClick r:id="rId2"/>
              </a:rPr>
              <a:t>/</a:t>
            </a:r>
            <a:endParaRPr lang="en-GB" dirty="0" smtClean="0"/>
          </a:p>
          <a:p>
            <a:pPr marL="0" indent="0" algn="ctr">
              <a:buNone/>
            </a:pPr>
            <a:endParaRPr lang="en-GB" sz="2500" dirty="0" smtClean="0"/>
          </a:p>
          <a:p>
            <a:pPr marL="0" indent="0" algn="ctr">
              <a:buNone/>
            </a:pPr>
            <a:r>
              <a:rPr lang="en-GB" sz="2500" dirty="0" smtClean="0"/>
              <a:t>We </a:t>
            </a:r>
            <a:r>
              <a:rPr lang="en-GB" sz="2500" dirty="0"/>
              <a:t>are Teachers have compiled  '40 Kindergarten Art Projects That Inspire Creativity in Every Student’.  There are links to a range of other websites with full details for the projects, which can be adapted for older learners.</a:t>
            </a:r>
            <a:endParaRPr lang="en-GB" sz="2500" dirty="0"/>
          </a:p>
        </p:txBody>
      </p:sp>
    </p:spTree>
    <p:extLst>
      <p:ext uri="{BB962C8B-B14F-4D97-AF65-F5344CB8AC3E}">
        <p14:creationId xmlns:p14="http://schemas.microsoft.com/office/powerpoint/2010/main" val="4278005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8122" y="400594"/>
            <a:ext cx="8596668" cy="1320800"/>
          </a:xfrm>
        </p:spPr>
        <p:txBody>
          <a:bodyPr/>
          <a:lstStyle/>
          <a:p>
            <a:pPr algn="ctr"/>
            <a:r>
              <a:rPr lang="en-GB" dirty="0" smtClean="0"/>
              <a:t>Google Arts and Culture</a:t>
            </a:r>
            <a:endParaRPr lang="en-GB" dirty="0"/>
          </a:p>
        </p:txBody>
      </p:sp>
      <p:sp>
        <p:nvSpPr>
          <p:cNvPr id="3" name="Content Placeholder 2"/>
          <p:cNvSpPr>
            <a:spLocks noGrp="1"/>
          </p:cNvSpPr>
          <p:nvPr>
            <p:ph idx="1"/>
          </p:nvPr>
        </p:nvSpPr>
        <p:spPr>
          <a:xfrm>
            <a:off x="1852991" y="1324566"/>
            <a:ext cx="8596668" cy="3880773"/>
          </a:xfrm>
        </p:spPr>
        <p:txBody>
          <a:bodyPr/>
          <a:lstStyle/>
          <a:p>
            <a:pPr algn="ctr"/>
            <a:r>
              <a:rPr lang="en-GB" dirty="0">
                <a:hlinkClick r:id="rId2"/>
              </a:rPr>
              <a:t>https://artsandculture.google.com</a:t>
            </a:r>
            <a:r>
              <a:rPr lang="en-GB" dirty="0" smtClean="0">
                <a:hlinkClick r:id="rId2"/>
              </a:rPr>
              <a:t>/</a:t>
            </a:r>
            <a:endParaRPr lang="en-GB" dirty="0" smtClean="0"/>
          </a:p>
          <a:p>
            <a:pPr algn="ctr"/>
            <a:endParaRPr lang="en-GB" sz="2000" dirty="0" smtClean="0"/>
          </a:p>
          <a:p>
            <a:pPr marL="0" indent="0" algn="ctr">
              <a:buNone/>
            </a:pPr>
            <a:r>
              <a:rPr lang="en-GB" sz="2000" dirty="0" smtClean="0"/>
              <a:t>This is an amazing resource for all sorts of things, from virtual museum tours, to exploring artists and their work, to sourcing contextual referencing for projects. It is an amazing for research for KS2.</a:t>
            </a:r>
            <a:endParaRPr lang="en-GB" sz="2000" dirty="0"/>
          </a:p>
        </p:txBody>
      </p:sp>
      <p:pic>
        <p:nvPicPr>
          <p:cNvPr id="4" name="Picture 3"/>
          <p:cNvPicPr>
            <a:picLocks noChangeAspect="1"/>
          </p:cNvPicPr>
          <p:nvPr/>
        </p:nvPicPr>
        <p:blipFill>
          <a:blip r:embed="rId3"/>
          <a:stretch>
            <a:fillRect/>
          </a:stretch>
        </p:blipFill>
        <p:spPr>
          <a:xfrm>
            <a:off x="703353" y="3661274"/>
            <a:ext cx="4508727" cy="1274290"/>
          </a:xfrm>
          <a:prstGeom prst="rect">
            <a:avLst/>
          </a:prstGeom>
        </p:spPr>
      </p:pic>
      <p:pic>
        <p:nvPicPr>
          <p:cNvPr id="5" name="Picture 4"/>
          <p:cNvPicPr>
            <a:picLocks noChangeAspect="1"/>
          </p:cNvPicPr>
          <p:nvPr/>
        </p:nvPicPr>
        <p:blipFill>
          <a:blip r:embed="rId4"/>
          <a:stretch>
            <a:fillRect/>
          </a:stretch>
        </p:blipFill>
        <p:spPr>
          <a:xfrm>
            <a:off x="5743847" y="5097371"/>
            <a:ext cx="5989111" cy="1189537"/>
          </a:xfrm>
          <a:prstGeom prst="rect">
            <a:avLst/>
          </a:prstGeom>
        </p:spPr>
      </p:pic>
    </p:spTree>
    <p:extLst>
      <p:ext uri="{BB962C8B-B14F-4D97-AF65-F5344CB8AC3E}">
        <p14:creationId xmlns:p14="http://schemas.microsoft.com/office/powerpoint/2010/main" val="3829086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242" y="505097"/>
            <a:ext cx="8596668" cy="1320800"/>
          </a:xfrm>
        </p:spPr>
        <p:txBody>
          <a:bodyPr/>
          <a:lstStyle/>
          <a:p>
            <a:pPr algn="ctr"/>
            <a:r>
              <a:rPr lang="en-GB" dirty="0" smtClean="0"/>
              <a:t>The Art Room – Place 2 Be</a:t>
            </a:r>
            <a:endParaRPr lang="en-GB" dirty="0"/>
          </a:p>
        </p:txBody>
      </p:sp>
      <p:sp>
        <p:nvSpPr>
          <p:cNvPr id="3" name="Content Placeholder 2"/>
          <p:cNvSpPr>
            <a:spLocks noGrp="1"/>
          </p:cNvSpPr>
          <p:nvPr>
            <p:ph idx="1"/>
          </p:nvPr>
        </p:nvSpPr>
        <p:spPr>
          <a:xfrm>
            <a:off x="1539483" y="1598886"/>
            <a:ext cx="8596668" cy="3880773"/>
          </a:xfrm>
        </p:spPr>
        <p:txBody>
          <a:bodyPr/>
          <a:lstStyle/>
          <a:p>
            <a:pPr algn="ctr"/>
            <a:r>
              <a:rPr lang="en-GB" dirty="0">
                <a:hlinkClick r:id="rId2"/>
              </a:rPr>
              <a:t>https://www.place2be.org.uk/our-services/parents-and-carers/coronavirus-wellbeing-activity-ideas-for-families/activities-from-the-art-room</a:t>
            </a:r>
            <a:r>
              <a:rPr lang="en-GB" dirty="0" smtClean="0">
                <a:hlinkClick r:id="rId2"/>
              </a:rPr>
              <a:t>/</a:t>
            </a:r>
            <a:endParaRPr lang="en-GB" dirty="0" smtClean="0"/>
          </a:p>
          <a:p>
            <a:pPr algn="ctr"/>
            <a:endParaRPr lang="en-GB" dirty="0"/>
          </a:p>
          <a:p>
            <a:pPr marL="0" indent="0" algn="ctr">
              <a:buNone/>
            </a:pPr>
            <a:r>
              <a:rPr lang="en-GB" sz="2000" dirty="0"/>
              <a:t>During the lockdown period, the Art Room team created a series of free projects for primary aged children to make at home or school together with parents, carers or teachers.</a:t>
            </a:r>
            <a:endParaRPr lang="en-GB" sz="2000" dirty="0" smtClean="0"/>
          </a:p>
          <a:p>
            <a:endParaRPr lang="en-GB" dirty="0"/>
          </a:p>
          <a:p>
            <a:endParaRPr lang="en-GB" dirty="0"/>
          </a:p>
        </p:txBody>
      </p:sp>
      <p:pic>
        <p:nvPicPr>
          <p:cNvPr id="4" name="Picture 3"/>
          <p:cNvPicPr>
            <a:picLocks noChangeAspect="1"/>
          </p:cNvPicPr>
          <p:nvPr/>
        </p:nvPicPr>
        <p:blipFill>
          <a:blip r:embed="rId3"/>
          <a:stretch>
            <a:fillRect/>
          </a:stretch>
        </p:blipFill>
        <p:spPr>
          <a:xfrm>
            <a:off x="1020263" y="4548188"/>
            <a:ext cx="9978035" cy="2089418"/>
          </a:xfrm>
          <a:prstGeom prst="rect">
            <a:avLst/>
          </a:prstGeom>
        </p:spPr>
      </p:pic>
    </p:spTree>
    <p:extLst>
      <p:ext uri="{BB962C8B-B14F-4D97-AF65-F5344CB8AC3E}">
        <p14:creationId xmlns:p14="http://schemas.microsoft.com/office/powerpoint/2010/main" val="37109831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TM02900688[[fn=Facet]]</Template>
  <TotalTime>149</TotalTime>
  <Words>679</Words>
  <Application>Microsoft Office PowerPoint</Application>
  <PresentationFormat>Widescreen</PresentationFormat>
  <Paragraphs>76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Art Resources  For use on Google Classroom, at home and at school!  </vt:lpstr>
      <vt:lpstr>EYFS</vt:lpstr>
      <vt:lpstr>BBC Bitesize – KS1 </vt:lpstr>
      <vt:lpstr>BBC Bitesize – KS2</vt:lpstr>
      <vt:lpstr>Year 1 – Andy Goldsworthy</vt:lpstr>
      <vt:lpstr>Year 3 – Pablo Picasso</vt:lpstr>
      <vt:lpstr>Year 6 – L.S.Lowry</vt:lpstr>
      <vt:lpstr>General Resources </vt:lpstr>
      <vt:lpstr>The Great Big Art Exhibition  </vt:lpstr>
      <vt:lpstr>Draw with Rob Biddulph</vt:lpstr>
      <vt:lpstr>Oak National Academy</vt:lpstr>
      <vt:lpstr>London South Art Hub </vt:lpstr>
      <vt:lpstr>We are Teachers</vt:lpstr>
      <vt:lpstr>Google Arts and Culture</vt:lpstr>
      <vt:lpstr>The Art Room – Place 2 Be</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ESD links to use on google classroom.</dc:title>
  <dc:creator>KAdams</dc:creator>
  <cp:lastModifiedBy>BReeve</cp:lastModifiedBy>
  <cp:revision>18</cp:revision>
  <dcterms:created xsi:type="dcterms:W3CDTF">2021-01-26T14:57:53Z</dcterms:created>
  <dcterms:modified xsi:type="dcterms:W3CDTF">2021-02-12T19:29:30Z</dcterms:modified>
</cp:coreProperties>
</file>