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4" r:id="rId18"/>
    <p:sldId id="275" r:id="rId19"/>
    <p:sldId id="276" r:id="rId20"/>
    <p:sldId id="277" r:id="rId21"/>
    <p:sldId id="278" r:id="rId22"/>
    <p:sldId id="279" r:id="rId23"/>
    <p:sldId id="273" r:id="rId24"/>
    <p:sldId id="280" r:id="rId25"/>
    <p:sldId id="281" r:id="rId26"/>
    <p:sldId id="282" r:id="rId27"/>
    <p:sldId id="283" r:id="rId28"/>
    <p:sldId id="284" r:id="rId29"/>
    <p:sldId id="285" r:id="rId30"/>
    <p:sldId id="268" r:id="rId31"/>
    <p:sldId id="286" r:id="rId32"/>
    <p:sldId id="287" r:id="rId33"/>
    <p:sldId id="288" r:id="rId34"/>
    <p:sldId id="289" r:id="rId35"/>
    <p:sldId id="290" r:id="rId36"/>
    <p:sldId id="291" r:id="rId37"/>
    <p:sldId id="292" r:id="rId38"/>
    <p:sldId id="293" r:id="rId39"/>
    <p:sldId id="295" r:id="rId40"/>
    <p:sldId id="296" r:id="rId41"/>
    <p:sldId id="297" r:id="rId42"/>
    <p:sldId id="298" r:id="rId43"/>
    <p:sldId id="29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2" d="100"/>
          <a:sy n="82" d="100"/>
        </p:scale>
        <p:origin x="43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71249DBE-2439-444D-B49A-FD1ACD67675D}" type="slidenum">
              <a:rPr lang="en-GB" smtClean="0"/>
              <a:t>‹#›</a:t>
            </a:fld>
            <a:endParaRPr lang="en-GB"/>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089283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spTree>
    <p:extLst>
      <p:ext uri="{BB962C8B-B14F-4D97-AF65-F5344CB8AC3E}">
        <p14:creationId xmlns:p14="http://schemas.microsoft.com/office/powerpoint/2010/main" val="340580832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1452873"/>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E075891-95B6-4887-ACC4-C7B6BA580984}"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249DBE-2439-444D-B49A-FD1ACD67675D}" type="slidenum">
              <a:rPr lang="en-GB" smtClean="0"/>
              <a:t>‹#›</a:t>
            </a:fld>
            <a:endParaRPr lang="en-GB"/>
          </a:p>
        </p:txBody>
      </p:sp>
    </p:spTree>
    <p:extLst>
      <p:ext uri="{BB962C8B-B14F-4D97-AF65-F5344CB8AC3E}">
        <p14:creationId xmlns:p14="http://schemas.microsoft.com/office/powerpoint/2010/main" val="36554500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E075891-95B6-4887-ACC4-C7B6BA580984}" type="datetimeFigureOut">
              <a:rPr lang="en-GB" smtClean="0"/>
              <a:t>17/06/2026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249DBE-2439-444D-B49A-FD1ACD67675D}" type="slidenum">
              <a:rPr lang="en-GB" smtClean="0"/>
              <a:t>‹#›</a:t>
            </a:fld>
            <a:endParaRPr lang="en-GB"/>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368449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E075891-95B6-4887-ACC4-C7B6BA580984}" type="datetimeFigureOut">
              <a:rPr lang="en-GB" smtClean="0"/>
              <a:t>17/06/2026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249DBE-2439-444D-B49A-FD1ACD67675D}"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8690800"/>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075891-95B6-4887-ACC4-C7B6BA580984}" type="datetimeFigureOut">
              <a:rPr lang="en-GB" smtClean="0"/>
              <a:t>17/06/2026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249DBE-2439-444D-B49A-FD1ACD67675D}" type="slidenum">
              <a:rPr lang="en-GB" smtClean="0"/>
              <a:t>‹#›</a:t>
            </a:fld>
            <a:endParaRPr lang="en-GB"/>
          </a:p>
        </p:txBody>
      </p:sp>
    </p:spTree>
    <p:extLst>
      <p:ext uri="{BB962C8B-B14F-4D97-AF65-F5344CB8AC3E}">
        <p14:creationId xmlns:p14="http://schemas.microsoft.com/office/powerpoint/2010/main" val="1335603316"/>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E075891-95B6-4887-ACC4-C7B6BA580984}"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249DBE-2439-444D-B49A-FD1ACD67675D}" type="slidenum">
              <a:rPr lang="en-GB" smtClean="0"/>
              <a:t>‹#›</a:t>
            </a:fld>
            <a:endParaRPr lang="en-GB"/>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399381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E075891-95B6-4887-ACC4-C7B6BA580984}"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249DBE-2439-444D-B49A-FD1ACD67675D}" type="slidenum">
              <a:rPr lang="en-GB" smtClean="0"/>
              <a:t>‹#›</a:t>
            </a:fld>
            <a:endParaRPr lang="en-GB"/>
          </a:p>
        </p:txBody>
      </p:sp>
    </p:spTree>
    <p:extLst>
      <p:ext uri="{BB962C8B-B14F-4D97-AF65-F5344CB8AC3E}">
        <p14:creationId xmlns:p14="http://schemas.microsoft.com/office/powerpoint/2010/main" val="330828089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E075891-95B6-4887-ACC4-C7B6BA580984}"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249DBE-2439-444D-B49A-FD1ACD67675D}" type="slidenum">
              <a:rPr lang="en-GB" smtClean="0"/>
              <a:t>‹#›</a:t>
            </a:fld>
            <a:endParaRPr lang="en-GB"/>
          </a:p>
        </p:txBody>
      </p:sp>
    </p:spTree>
    <p:extLst>
      <p:ext uri="{BB962C8B-B14F-4D97-AF65-F5344CB8AC3E}">
        <p14:creationId xmlns:p14="http://schemas.microsoft.com/office/powerpoint/2010/main" val="385053008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31736356"/>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5096719"/>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spTree>
    <p:extLst>
      <p:ext uri="{BB962C8B-B14F-4D97-AF65-F5344CB8AC3E}">
        <p14:creationId xmlns:p14="http://schemas.microsoft.com/office/powerpoint/2010/main" val="2828962143"/>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7701280"/>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8075078"/>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3992038"/>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E075891-95B6-4887-ACC4-C7B6BA580984}"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49DBE-2439-444D-B49A-FD1ACD67675D}" type="slidenum">
              <a:rPr lang="en-GB" smtClean="0"/>
              <a:t>‹#›</a:t>
            </a:fld>
            <a:endParaRPr lang="en-GB"/>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753979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E075891-95B6-4887-ACC4-C7B6BA580984}" type="datetimeFigureOut">
              <a:rPr lang="en-GB" smtClean="0"/>
              <a:t>17/06/2026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1249DBE-2439-444D-B49A-FD1ACD67675D}" type="slidenum">
              <a:rPr lang="en-GB" smtClean="0"/>
              <a:t>‹#›</a:t>
            </a:fld>
            <a:endParaRPr lang="en-GB"/>
          </a:p>
        </p:txBody>
      </p:sp>
    </p:spTree>
    <p:extLst>
      <p:ext uri="{BB962C8B-B14F-4D97-AF65-F5344CB8AC3E}">
        <p14:creationId xmlns:p14="http://schemas.microsoft.com/office/powerpoint/2010/main" val="317053454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3B9E3-A6E5-7C2B-891E-2B70EEE59E8A}"/>
              </a:ext>
            </a:extLst>
          </p:cNvPr>
          <p:cNvSpPr>
            <a:spLocks noGrp="1"/>
          </p:cNvSpPr>
          <p:nvPr>
            <p:ph type="ctrTitle"/>
          </p:nvPr>
        </p:nvSpPr>
        <p:spPr/>
        <p:txBody>
          <a:bodyPr/>
          <a:lstStyle/>
          <a:p>
            <a:r>
              <a:rPr lang="en-GB" dirty="0">
                <a:latin typeface="SassoonCRInfant" panose="02010503020300020003" pitchFamily="2" charset="0"/>
              </a:rPr>
              <a:t>Thank a teacher day </a:t>
            </a:r>
          </a:p>
        </p:txBody>
      </p:sp>
      <p:sp>
        <p:nvSpPr>
          <p:cNvPr id="3" name="Subtitle 2">
            <a:extLst>
              <a:ext uri="{FF2B5EF4-FFF2-40B4-BE49-F238E27FC236}">
                <a16:creationId xmlns:a16="http://schemas.microsoft.com/office/drawing/2014/main" id="{60880BB8-75EF-52A5-4BB9-708E83566093}"/>
              </a:ext>
            </a:extLst>
          </p:cNvPr>
          <p:cNvSpPr>
            <a:spLocks noGrp="1"/>
          </p:cNvSpPr>
          <p:nvPr>
            <p:ph type="subTitle" idx="1"/>
          </p:nvPr>
        </p:nvSpPr>
        <p:spPr/>
        <p:txBody>
          <a:bodyPr/>
          <a:lstStyle/>
          <a:p>
            <a:r>
              <a:rPr lang="en-GB" dirty="0">
                <a:latin typeface="SassoonCRInfant" panose="02010503020300020003" pitchFamily="2" charset="0"/>
              </a:rPr>
              <a:t>17</a:t>
            </a:r>
            <a:r>
              <a:rPr lang="en-GB" baseline="30000" dirty="0">
                <a:latin typeface="SassoonCRInfant" panose="02010503020300020003" pitchFamily="2" charset="0"/>
              </a:rPr>
              <a:t>th</a:t>
            </a:r>
            <a:r>
              <a:rPr lang="en-GB" dirty="0">
                <a:latin typeface="SassoonCRInfant" panose="02010503020300020003" pitchFamily="2" charset="0"/>
              </a:rPr>
              <a:t> June 2026</a:t>
            </a:r>
          </a:p>
        </p:txBody>
      </p:sp>
    </p:spTree>
    <p:extLst>
      <p:ext uri="{BB962C8B-B14F-4D97-AF65-F5344CB8AC3E}">
        <p14:creationId xmlns:p14="http://schemas.microsoft.com/office/powerpoint/2010/main" val="1062956098"/>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pPr marL="0" indent="0" algn="ctr">
              <a:buNone/>
            </a:pPr>
            <a:endParaRPr lang="en-GB" sz="4400" dirty="0" smtClean="0">
              <a:latin typeface="SassoonCRInfant" panose="02010503020300020003" pitchFamily="2" charset="0"/>
            </a:endParaRPr>
          </a:p>
          <a:p>
            <a:pPr marL="0" indent="0" algn="ctr">
              <a:buNone/>
            </a:pPr>
            <a:r>
              <a:rPr lang="en-GB" sz="4400" dirty="0" smtClean="0">
                <a:latin typeface="SassoonCRInfant" panose="02010503020300020003" pitchFamily="2" charset="0"/>
              </a:rPr>
              <a:t>[My teachers] because </a:t>
            </a:r>
            <a:r>
              <a:rPr lang="en-GB" sz="4400" dirty="0">
                <a:latin typeface="SassoonCRInfant" panose="02010503020300020003" pitchFamily="2" charset="0"/>
              </a:rPr>
              <a:t>you let me play and help me learn lots!</a:t>
            </a:r>
          </a:p>
        </p:txBody>
      </p:sp>
    </p:spTree>
    <p:extLst>
      <p:ext uri="{BB962C8B-B14F-4D97-AF65-F5344CB8AC3E}">
        <p14:creationId xmlns:p14="http://schemas.microsoft.com/office/powerpoint/2010/main" val="402604377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pPr marL="0" indent="0" algn="ctr">
              <a:buNone/>
            </a:pPr>
            <a:endParaRPr lang="en-GB" sz="3600" dirty="0" smtClean="0">
              <a:latin typeface="SassoonCRInfant" panose="02010503020300020003" pitchFamily="2" charset="0"/>
            </a:endParaRPr>
          </a:p>
          <a:p>
            <a:pPr marL="0" indent="0" algn="ctr">
              <a:buNone/>
            </a:pPr>
            <a:r>
              <a:rPr lang="en-GB" sz="3600" dirty="0" smtClean="0">
                <a:latin typeface="SassoonCRInfant" panose="02010503020300020003" pitchFamily="2" charset="0"/>
              </a:rPr>
              <a:t>Dear </a:t>
            </a:r>
            <a:r>
              <a:rPr lang="en-GB" sz="3600" dirty="0">
                <a:latin typeface="SassoonCRInfant" panose="02010503020300020003" pitchFamily="2" charset="0"/>
              </a:rPr>
              <a:t>teacher </a:t>
            </a:r>
          </a:p>
          <a:p>
            <a:pPr marL="0" indent="0" algn="ctr">
              <a:buNone/>
            </a:pPr>
            <a:r>
              <a:rPr lang="en-GB" sz="3600" dirty="0">
                <a:latin typeface="SassoonCRInfant" panose="02010503020300020003" pitchFamily="2" charset="0"/>
              </a:rPr>
              <a:t>Thank you for being the best teacher and you are such a lovely and caring teacher. </a:t>
            </a:r>
          </a:p>
        </p:txBody>
      </p:sp>
    </p:spTree>
    <p:extLst>
      <p:ext uri="{BB962C8B-B14F-4D97-AF65-F5344CB8AC3E}">
        <p14:creationId xmlns:p14="http://schemas.microsoft.com/office/powerpoint/2010/main" val="2523978862"/>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fontScale="92500" lnSpcReduction="20000"/>
          </a:bodyPr>
          <a:lstStyle/>
          <a:p>
            <a:pPr marL="0" indent="0" algn="ctr">
              <a:buNone/>
            </a:pPr>
            <a:endParaRPr lang="en-GB" sz="3600" dirty="0" smtClean="0">
              <a:latin typeface="SassoonCRInfant" panose="02010503020300020003" pitchFamily="2" charset="0"/>
            </a:endParaRPr>
          </a:p>
          <a:p>
            <a:pPr marL="0" indent="0" algn="ctr">
              <a:buNone/>
            </a:pPr>
            <a:r>
              <a:rPr lang="en-GB" sz="3600" dirty="0" smtClean="0">
                <a:latin typeface="SassoonCRInfant" panose="02010503020300020003" pitchFamily="2" charset="0"/>
              </a:rPr>
              <a:t>Dear </a:t>
            </a:r>
            <a:r>
              <a:rPr lang="en-GB" sz="3600" dirty="0">
                <a:latin typeface="SassoonCRInfant" panose="02010503020300020003" pitchFamily="2" charset="0"/>
              </a:rPr>
              <a:t>teacher </a:t>
            </a:r>
          </a:p>
          <a:p>
            <a:pPr marL="0" indent="0" algn="ctr">
              <a:buNone/>
            </a:pPr>
            <a:r>
              <a:rPr lang="en-GB" sz="3600" dirty="0">
                <a:latin typeface="SassoonCRInfant" panose="02010503020300020003" pitchFamily="2" charset="0"/>
              </a:rPr>
              <a:t>Thank you for supporting me every time I need help with my tasks. You are my best teacher thank you for teaching me new things everyday. </a:t>
            </a:r>
          </a:p>
          <a:p>
            <a:pPr marL="0" indent="0" algn="ctr">
              <a:buNone/>
            </a:pPr>
            <a:r>
              <a:rPr lang="en-GB" sz="3600" dirty="0" smtClean="0">
                <a:latin typeface="SassoonCRInfant" panose="02010503020300020003" pitchFamily="2" charset="0"/>
              </a:rPr>
              <a:t> </a:t>
            </a:r>
            <a:endParaRPr lang="en-GB" sz="3600" dirty="0">
              <a:latin typeface="SassoonCRInfant" panose="02010503020300020003" pitchFamily="2" charset="0"/>
            </a:endParaRPr>
          </a:p>
        </p:txBody>
      </p:sp>
    </p:spTree>
    <p:extLst>
      <p:ext uri="{BB962C8B-B14F-4D97-AF65-F5344CB8AC3E}">
        <p14:creationId xmlns:p14="http://schemas.microsoft.com/office/powerpoint/2010/main" val="729027179"/>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fontScale="25000" lnSpcReduction="20000"/>
          </a:bodyPr>
          <a:lstStyle/>
          <a:p>
            <a:pPr marL="0" indent="0" algn="ctr">
              <a:buNone/>
            </a:pPr>
            <a:endParaRPr lang="en-GB" sz="3600" dirty="0" smtClean="0">
              <a:latin typeface="SassoonCRInfant" panose="02010503020300020003" pitchFamily="2" charset="0"/>
            </a:endParaRPr>
          </a:p>
          <a:p>
            <a:pPr marL="0" indent="0" algn="ctr">
              <a:buNone/>
            </a:pPr>
            <a:r>
              <a:rPr lang="en-GB" sz="5600" dirty="0" smtClean="0">
                <a:latin typeface="SassoonCRInfant" panose="02010503020300020003" pitchFamily="2" charset="0"/>
              </a:rPr>
              <a:t>Dear </a:t>
            </a:r>
            <a:r>
              <a:rPr lang="en-GB" sz="5600" dirty="0">
                <a:latin typeface="SassoonCRInfant" panose="02010503020300020003" pitchFamily="2" charset="0"/>
              </a:rPr>
              <a:t>Teachers and School Staff</a:t>
            </a:r>
            <a:r>
              <a:rPr lang="en-GB" sz="5600" dirty="0" smtClean="0">
                <a:latin typeface="SassoonCRInfant" panose="02010503020300020003" pitchFamily="2" charset="0"/>
              </a:rPr>
              <a:t>,</a:t>
            </a:r>
          </a:p>
          <a:p>
            <a:pPr marL="0" indent="0" algn="ctr">
              <a:buNone/>
            </a:pPr>
            <a:endParaRPr lang="en-GB" sz="5600" dirty="0">
              <a:latin typeface="SassoonCRInfant" panose="02010503020300020003" pitchFamily="2" charset="0"/>
            </a:endParaRPr>
          </a:p>
          <a:p>
            <a:pPr marL="0" indent="0" algn="ctr">
              <a:buNone/>
            </a:pPr>
            <a:r>
              <a:rPr lang="en-GB" sz="5600" dirty="0" smtClean="0">
                <a:latin typeface="SassoonCRInfant" panose="02010503020300020003" pitchFamily="2" charset="0"/>
              </a:rPr>
              <a:t>As </a:t>
            </a:r>
            <a:r>
              <a:rPr lang="en-GB" sz="5600" dirty="0">
                <a:latin typeface="SassoonCRInfant" panose="02010503020300020003" pitchFamily="2" charset="0"/>
              </a:rPr>
              <a:t>a parent, I would like to express my sincere gratitude for all the care, support, and dedication you have shown throughout the year.</a:t>
            </a:r>
          </a:p>
          <a:p>
            <a:pPr marL="0" indent="0" algn="ctr">
              <a:buNone/>
            </a:pPr>
            <a:r>
              <a:rPr lang="en-GB" sz="5600" dirty="0" smtClean="0">
                <a:latin typeface="SassoonCRInfant" panose="02010503020300020003" pitchFamily="2" charset="0"/>
              </a:rPr>
              <a:t>Thank </a:t>
            </a:r>
            <a:r>
              <a:rPr lang="en-GB" sz="5600" dirty="0">
                <a:latin typeface="SassoonCRInfant" panose="02010503020300020003" pitchFamily="2" charset="0"/>
              </a:rPr>
              <a:t>you for creating a safe, positive, and encouraging environment where my child has been able to learn, grow, and develop with confidence. Your patience, kindness, and hard work are truly appreciated and make a real difference every day.</a:t>
            </a:r>
          </a:p>
          <a:p>
            <a:pPr marL="0" indent="0" algn="ctr">
              <a:buNone/>
            </a:pPr>
            <a:r>
              <a:rPr lang="en-GB" sz="5600" dirty="0" smtClean="0">
                <a:latin typeface="SassoonCRInfant" panose="02010503020300020003" pitchFamily="2" charset="0"/>
              </a:rPr>
              <a:t>I </a:t>
            </a:r>
            <a:r>
              <a:rPr lang="en-GB" sz="5600" dirty="0">
                <a:latin typeface="SassoonCRInfant" panose="02010503020300020003" pitchFamily="2" charset="0"/>
              </a:rPr>
              <a:t>am grateful for everything you have done for my child and for the commitment you show to all your students. Thank you for your guidance, encouragement, and support.</a:t>
            </a:r>
          </a:p>
          <a:p>
            <a:pPr marL="0" indent="0" algn="ctr">
              <a:buNone/>
            </a:pPr>
            <a:r>
              <a:rPr lang="en-GB" sz="5600" dirty="0" smtClean="0">
                <a:latin typeface="SassoonCRInfant" panose="02010503020300020003" pitchFamily="2" charset="0"/>
              </a:rPr>
              <a:t>Wishing </a:t>
            </a:r>
            <a:r>
              <a:rPr lang="en-GB" sz="5600" dirty="0">
                <a:latin typeface="SassoonCRInfant" panose="02010503020300020003" pitchFamily="2" charset="0"/>
              </a:rPr>
              <a:t>you all the very best for the future.</a:t>
            </a:r>
          </a:p>
          <a:p>
            <a:pPr marL="0" indent="0" algn="ctr">
              <a:buNone/>
            </a:pPr>
            <a:endParaRPr lang="en-GB" sz="5600" dirty="0">
              <a:latin typeface="SassoonCRInfant" panose="02010503020300020003" pitchFamily="2" charset="0"/>
            </a:endParaRPr>
          </a:p>
          <a:p>
            <a:pPr marL="0" indent="0" algn="ctr">
              <a:buNone/>
            </a:pPr>
            <a:r>
              <a:rPr lang="en-GB" sz="5600" dirty="0">
                <a:latin typeface="SassoonCRInfant" panose="02010503020300020003" pitchFamily="2" charset="0"/>
              </a:rPr>
              <a:t>With heartfelt thanks,</a:t>
            </a:r>
          </a:p>
          <a:p>
            <a:pPr marL="0" indent="0" algn="ctr">
              <a:buNone/>
            </a:pPr>
            <a:endParaRPr lang="en-GB" sz="3600" dirty="0">
              <a:latin typeface="SassoonCRInfant" panose="02010503020300020003" pitchFamily="2" charset="0"/>
            </a:endParaRPr>
          </a:p>
        </p:txBody>
      </p:sp>
    </p:spTree>
    <p:extLst>
      <p:ext uri="{BB962C8B-B14F-4D97-AF65-F5344CB8AC3E}">
        <p14:creationId xmlns:p14="http://schemas.microsoft.com/office/powerpoint/2010/main" val="3717459399"/>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pPr marL="0" indent="0" algn="ctr">
              <a:buNone/>
            </a:pPr>
            <a:endParaRPr lang="en-US" sz="3600" dirty="0" smtClean="0">
              <a:latin typeface="SassoonCRInfant" panose="02010503020300020003" pitchFamily="2" charset="0"/>
            </a:endParaRPr>
          </a:p>
          <a:p>
            <a:pPr marL="0" indent="0" algn="ctr">
              <a:buNone/>
            </a:pPr>
            <a:r>
              <a:rPr lang="en-US" sz="3600" dirty="0" smtClean="0">
                <a:latin typeface="SassoonCRInfant" panose="02010503020300020003" pitchFamily="2" charset="0"/>
              </a:rPr>
              <a:t>Thank </a:t>
            </a:r>
            <a:r>
              <a:rPr lang="en-GB" sz="3600" dirty="0" smtClean="0">
                <a:latin typeface="SassoonCRInfant" panose="02010503020300020003" pitchFamily="2" charset="0"/>
              </a:rPr>
              <a:t>you </a:t>
            </a:r>
            <a:r>
              <a:rPr lang="en-GB" sz="3600" dirty="0">
                <a:latin typeface="SassoonCRInfant" panose="02010503020300020003" pitchFamily="2" charset="0"/>
              </a:rPr>
              <a:t>for guiding me through year </a:t>
            </a:r>
            <a:r>
              <a:rPr lang="en-GB" sz="3600" dirty="0" smtClean="0">
                <a:latin typeface="SassoonCRInfant" panose="02010503020300020003" pitchFamily="2" charset="0"/>
              </a:rPr>
              <a:t>6, helping </a:t>
            </a:r>
            <a:r>
              <a:rPr lang="en-GB" sz="3600" dirty="0">
                <a:latin typeface="SassoonCRInfant" panose="02010503020300020003" pitchFamily="2" charset="0"/>
              </a:rPr>
              <a:t>me with SATS and getting me ready for year 7. Now</a:t>
            </a:r>
            <a:r>
              <a:rPr lang="en-GB" sz="3600" dirty="0" smtClean="0">
                <a:latin typeface="SassoonCRInfant" panose="02010503020300020003" pitchFamily="2" charset="0"/>
              </a:rPr>
              <a:t>, I </a:t>
            </a:r>
            <a:r>
              <a:rPr lang="en-GB" sz="3600" dirty="0">
                <a:latin typeface="SassoonCRInfant" panose="02010503020300020003" pitchFamily="2" charset="0"/>
              </a:rPr>
              <a:t>am going to year 7 with confidence. Thank you.</a:t>
            </a:r>
          </a:p>
          <a:p>
            <a:pPr marL="0" indent="0" algn="ctr">
              <a:buNone/>
            </a:pPr>
            <a:endParaRPr lang="en-GB" sz="3600" dirty="0">
              <a:latin typeface="SassoonCRInfant" panose="02010503020300020003" pitchFamily="2" charset="0"/>
            </a:endParaRPr>
          </a:p>
          <a:p>
            <a:pPr marL="0" indent="0" algn="ctr">
              <a:buNone/>
            </a:pPr>
            <a:endParaRPr lang="en-GB" sz="3600" dirty="0">
              <a:latin typeface="SassoonCRInfant" panose="02010503020300020003" pitchFamily="2" charset="0"/>
            </a:endParaRPr>
          </a:p>
        </p:txBody>
      </p:sp>
    </p:spTree>
    <p:extLst>
      <p:ext uri="{BB962C8B-B14F-4D97-AF65-F5344CB8AC3E}">
        <p14:creationId xmlns:p14="http://schemas.microsoft.com/office/powerpoint/2010/main" val="1713447402"/>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pPr marL="0" indent="0" algn="ctr">
              <a:buNone/>
            </a:pPr>
            <a:endParaRPr lang="en-GB" sz="3600" dirty="0">
              <a:latin typeface="SassoonCRInfant" panose="02010503020300020003" pitchFamily="2" charset="0"/>
            </a:endParaRPr>
          </a:p>
          <a:p>
            <a:pPr marL="0" indent="0" algn="ctr">
              <a:buNone/>
            </a:pPr>
            <a:r>
              <a:rPr lang="en-GB" sz="3600" dirty="0" smtClean="0">
                <a:latin typeface="SassoonCRInfant" panose="02010503020300020003" pitchFamily="2" charset="0"/>
              </a:rPr>
              <a:t>Thank </a:t>
            </a:r>
            <a:r>
              <a:rPr lang="en-GB" sz="3600" dirty="0">
                <a:latin typeface="SassoonCRInfant" panose="02010503020300020003" pitchFamily="2" charset="0"/>
              </a:rPr>
              <a:t>you for taking care of me in after school club and breakfast club everyday and making it feel like home.</a:t>
            </a:r>
          </a:p>
          <a:p>
            <a:pPr marL="0" indent="0" algn="ctr">
              <a:buNone/>
            </a:pPr>
            <a:endParaRPr lang="en-GB" sz="3600" dirty="0">
              <a:latin typeface="SassoonCRInfant" panose="02010503020300020003" pitchFamily="2" charset="0"/>
            </a:endParaRPr>
          </a:p>
          <a:p>
            <a:pPr marL="0" indent="0" algn="ctr">
              <a:buNone/>
            </a:pPr>
            <a:endParaRPr lang="en-GB" sz="3600" dirty="0">
              <a:latin typeface="SassoonCRInfant" panose="02010503020300020003" pitchFamily="2" charset="0"/>
            </a:endParaRPr>
          </a:p>
        </p:txBody>
      </p:sp>
    </p:spTree>
    <p:extLst>
      <p:ext uri="{BB962C8B-B14F-4D97-AF65-F5344CB8AC3E}">
        <p14:creationId xmlns:p14="http://schemas.microsoft.com/office/powerpoint/2010/main" val="934823967"/>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pPr marL="0" indent="0" algn="ctr">
              <a:buNone/>
            </a:pPr>
            <a:endParaRPr lang="en-GB" sz="3600" dirty="0">
              <a:latin typeface="SassoonCRInfant" panose="02010503020300020003" pitchFamily="2" charset="0"/>
            </a:endParaRPr>
          </a:p>
          <a:p>
            <a:pPr marL="0" indent="0" algn="ctr">
              <a:buNone/>
            </a:pPr>
            <a:r>
              <a:rPr lang="en-GB" sz="3600" dirty="0" smtClean="0">
                <a:latin typeface="SassoonCRInfant" panose="02010503020300020003" pitchFamily="2" charset="0"/>
              </a:rPr>
              <a:t>Thank you </a:t>
            </a:r>
            <a:r>
              <a:rPr lang="en-GB" sz="3600" dirty="0">
                <a:latin typeface="SassoonCRInfant" panose="02010503020300020003" pitchFamily="2" charset="0"/>
              </a:rPr>
              <a:t>for teaching me in year 3, year 4 and year 5 and getting me ready for year 6.</a:t>
            </a:r>
          </a:p>
          <a:p>
            <a:pPr marL="0" indent="0" algn="ctr">
              <a:buNone/>
            </a:pPr>
            <a:endParaRPr lang="en-GB" sz="3600" dirty="0">
              <a:latin typeface="SassoonCRInfant" panose="02010503020300020003" pitchFamily="2" charset="0"/>
            </a:endParaRPr>
          </a:p>
          <a:p>
            <a:pPr marL="0" indent="0" algn="ctr">
              <a:buNone/>
            </a:pPr>
            <a:endParaRPr lang="en-GB" sz="3600" dirty="0">
              <a:latin typeface="SassoonCRInfant" panose="02010503020300020003" pitchFamily="2" charset="0"/>
            </a:endParaRPr>
          </a:p>
        </p:txBody>
      </p:sp>
    </p:spTree>
    <p:extLst>
      <p:ext uri="{BB962C8B-B14F-4D97-AF65-F5344CB8AC3E}">
        <p14:creationId xmlns:p14="http://schemas.microsoft.com/office/powerpoint/2010/main" val="1305911610"/>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pPr marL="0" indent="0" algn="ctr">
              <a:buNone/>
            </a:pPr>
            <a:endParaRPr lang="en-GB" sz="3600" dirty="0" smtClean="0">
              <a:latin typeface="SassoonCRInfant" panose="02010503020300020003" pitchFamily="2" charset="0"/>
            </a:endParaRPr>
          </a:p>
          <a:p>
            <a:pPr marL="0" indent="0" algn="ctr">
              <a:buNone/>
            </a:pPr>
            <a:r>
              <a:rPr lang="en-GB" sz="3600" dirty="0" smtClean="0">
                <a:latin typeface="SassoonCRInfant" panose="02010503020300020003" pitchFamily="2" charset="0"/>
              </a:rPr>
              <a:t>Thank </a:t>
            </a:r>
            <a:r>
              <a:rPr lang="en-GB" sz="3600" dirty="0">
                <a:latin typeface="SassoonCRInfant" panose="02010503020300020003" pitchFamily="2" charset="0"/>
              </a:rPr>
              <a:t>you for making it possible, for me to finish year 6 with my friends in Howe Dell. Thank you for spending your time to help my writing and </a:t>
            </a:r>
            <a:r>
              <a:rPr lang="en-GB" sz="3600" dirty="0" smtClean="0">
                <a:latin typeface="SassoonCRInfant" panose="02010503020300020003" pitchFamily="2" charset="0"/>
              </a:rPr>
              <a:t>make </a:t>
            </a:r>
            <a:r>
              <a:rPr lang="en-GB" sz="3600" dirty="0">
                <a:latin typeface="SassoonCRInfant" panose="02010503020300020003" pitchFamily="2" charset="0"/>
              </a:rPr>
              <a:t>me better</a:t>
            </a:r>
            <a:r>
              <a:rPr lang="en-GB" sz="3600" dirty="0" smtClean="0">
                <a:latin typeface="SassoonCRInfant" panose="02010503020300020003" pitchFamily="2" charset="0"/>
              </a:rPr>
              <a:t>.</a:t>
            </a:r>
            <a:endParaRPr lang="en-GB" sz="3600" dirty="0">
              <a:latin typeface="SassoonCRInfant" panose="02010503020300020003" pitchFamily="2" charset="0"/>
            </a:endParaRPr>
          </a:p>
        </p:txBody>
      </p:sp>
    </p:spTree>
    <p:extLst>
      <p:ext uri="{BB962C8B-B14F-4D97-AF65-F5344CB8AC3E}">
        <p14:creationId xmlns:p14="http://schemas.microsoft.com/office/powerpoint/2010/main" val="1606624203"/>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CRInfant" panose="02010503020300020003" pitchFamily="2" charset="0"/>
              </a:rPr>
              <a:t>Thank a teacher day 2026</a:t>
            </a: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pPr marL="0" indent="0" algn="ctr">
              <a:buNone/>
            </a:pPr>
            <a:endParaRPr lang="en-GB" sz="3200" dirty="0" smtClean="0">
              <a:latin typeface="SassoonCRInfant" panose="02010503020300020003" pitchFamily="2" charset="0"/>
            </a:endParaRPr>
          </a:p>
          <a:p>
            <a:pPr marL="0" indent="0" algn="ctr">
              <a:buNone/>
            </a:pPr>
            <a:endParaRPr lang="en-GB" sz="3200" dirty="0">
              <a:latin typeface="SassoonCRInfant" panose="02010503020300020003" pitchFamily="2" charset="0"/>
            </a:endParaRPr>
          </a:p>
          <a:p>
            <a:pPr marL="0" indent="0" algn="ctr">
              <a:buNone/>
            </a:pPr>
            <a:r>
              <a:rPr lang="en-GB" sz="3200" dirty="0" smtClean="0">
                <a:latin typeface="SassoonCRInfant" panose="02010503020300020003" pitchFamily="2" charset="0"/>
              </a:rPr>
              <a:t>A </a:t>
            </a:r>
            <a:r>
              <a:rPr lang="en-GB" sz="3200" dirty="0">
                <a:latin typeface="SassoonCRInfant" panose="02010503020300020003" pitchFamily="2" charset="0"/>
              </a:rPr>
              <a:t>big thank you to everyone at Runway Club. You are all amazing, my kids love it there.</a:t>
            </a:r>
            <a:endParaRPr lang="en-GB" sz="4400" dirty="0" smtClean="0">
              <a:latin typeface="SassoonCRInfant" panose="02010503020300020003" pitchFamily="2" charset="0"/>
            </a:endParaRPr>
          </a:p>
        </p:txBody>
      </p:sp>
    </p:spTree>
    <p:extLst>
      <p:ext uri="{BB962C8B-B14F-4D97-AF65-F5344CB8AC3E}">
        <p14:creationId xmlns:p14="http://schemas.microsoft.com/office/powerpoint/2010/main" val="2494832026"/>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4000" dirty="0" smtClean="0">
              <a:latin typeface="SassoonCRInfant" panose="02010503020300020003" pitchFamily="2" charset="0"/>
            </a:endParaRPr>
          </a:p>
          <a:p>
            <a:pPr marL="0" indent="0" algn="ctr">
              <a:buNone/>
            </a:pPr>
            <a:r>
              <a:rPr lang="en-GB" sz="4000" dirty="0" smtClean="0">
                <a:latin typeface="SassoonCRInfant" panose="02010503020300020003" pitchFamily="2" charset="0"/>
              </a:rPr>
              <a:t>Thank </a:t>
            </a:r>
            <a:r>
              <a:rPr lang="en-GB" sz="4000" dirty="0">
                <a:latin typeface="SassoonCRInfant" panose="02010503020300020003" pitchFamily="2" charset="0"/>
              </a:rPr>
              <a:t>you </a:t>
            </a:r>
            <a:r>
              <a:rPr lang="en-GB" sz="4000" dirty="0" smtClean="0">
                <a:latin typeface="SassoonCRInfant" panose="02010503020300020003" pitchFamily="2" charset="0"/>
              </a:rPr>
              <a:t>for </a:t>
            </a:r>
            <a:r>
              <a:rPr lang="en-GB" sz="4000" dirty="0">
                <a:latin typeface="SassoonCRInfant" panose="02010503020300020003" pitchFamily="2" charset="0"/>
              </a:rPr>
              <a:t>encouraging my son to read more.</a:t>
            </a:r>
          </a:p>
        </p:txBody>
      </p:sp>
    </p:spTree>
    <p:extLst>
      <p:ext uri="{BB962C8B-B14F-4D97-AF65-F5344CB8AC3E}">
        <p14:creationId xmlns:p14="http://schemas.microsoft.com/office/powerpoint/2010/main" val="60250211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4000" dirty="0" smtClean="0">
              <a:latin typeface="SassoonCRInfant" panose="02010503020300020003" pitchFamily="2" charset="0"/>
            </a:endParaRPr>
          </a:p>
          <a:p>
            <a:pPr marL="0" indent="0" algn="ctr">
              <a:buNone/>
            </a:pPr>
            <a:r>
              <a:rPr lang="en-GB" sz="4000" dirty="0" smtClean="0">
                <a:latin typeface="SassoonCRInfant" panose="02010503020300020003" pitchFamily="2" charset="0"/>
              </a:rPr>
              <a:t>Thankyou </a:t>
            </a:r>
            <a:r>
              <a:rPr lang="en-GB" sz="4000" dirty="0">
                <a:latin typeface="SassoonCRInfant" panose="02010503020300020003" pitchFamily="2" charset="0"/>
              </a:rPr>
              <a:t>to all teachers </a:t>
            </a:r>
            <a:r>
              <a:rPr lang="en-GB" sz="4000" dirty="0" smtClean="0">
                <a:latin typeface="SassoonCRInfant" panose="02010503020300020003" pitchFamily="2" charset="0"/>
              </a:rPr>
              <a:t>for </a:t>
            </a:r>
            <a:r>
              <a:rPr lang="en-GB" sz="4000" dirty="0">
                <a:latin typeface="SassoonCRInfant" panose="02010503020300020003" pitchFamily="2" charset="0"/>
              </a:rPr>
              <a:t>taking good care of </a:t>
            </a:r>
            <a:r>
              <a:rPr lang="en-GB" sz="4000" dirty="0" smtClean="0">
                <a:latin typeface="SassoonCRInfant" panose="02010503020300020003" pitchFamily="2" charset="0"/>
              </a:rPr>
              <a:t>my son</a:t>
            </a:r>
            <a:endParaRPr lang="en-GB" sz="4000" dirty="0">
              <a:latin typeface="SassoonCRInfant" panose="02010503020300020003" pitchFamily="2" charset="0"/>
            </a:endParaRPr>
          </a:p>
          <a:p>
            <a:pPr marL="0" indent="0">
              <a:buNone/>
            </a:pPr>
            <a:endParaRPr lang="en-GB" sz="4000" dirty="0" smtClean="0">
              <a:latin typeface="SassoonCRInfant" panose="02010503020300020003" pitchFamily="2" charset="0"/>
            </a:endParaRPr>
          </a:p>
        </p:txBody>
      </p:sp>
    </p:spTree>
    <p:extLst>
      <p:ext uri="{BB962C8B-B14F-4D97-AF65-F5344CB8AC3E}">
        <p14:creationId xmlns:p14="http://schemas.microsoft.com/office/powerpoint/2010/main" val="3146965687"/>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sz="4000" dirty="0" smtClean="0">
                <a:latin typeface="SassoonCRInfant" panose="02010503020300020003" pitchFamily="2" charset="0"/>
              </a:rPr>
              <a:t>I </a:t>
            </a:r>
            <a:r>
              <a:rPr lang="en-GB" sz="4000" dirty="0">
                <a:latin typeface="SassoonCRInfant" panose="02010503020300020003" pitchFamily="2" charset="0"/>
              </a:rPr>
              <a:t>always say school is second </a:t>
            </a:r>
            <a:r>
              <a:rPr lang="en-GB" sz="4000" dirty="0" smtClean="0">
                <a:latin typeface="SassoonCRInfant" panose="02010503020300020003" pitchFamily="2" charset="0"/>
              </a:rPr>
              <a:t>home, teacher </a:t>
            </a:r>
            <a:r>
              <a:rPr lang="en-GB" sz="4000" dirty="0">
                <a:latin typeface="SassoonCRInfant" panose="02010503020300020003" pitchFamily="2" charset="0"/>
              </a:rPr>
              <a:t>is second mum, thank you so much making school such a safe place and build trust in our </a:t>
            </a:r>
            <a:r>
              <a:rPr lang="en-GB" sz="4000" dirty="0" smtClean="0">
                <a:latin typeface="SassoonCRInfant" panose="02010503020300020003" pitchFamily="2" charset="0"/>
              </a:rPr>
              <a:t>kid’s </a:t>
            </a:r>
            <a:r>
              <a:rPr lang="en-GB" sz="4000" dirty="0">
                <a:latin typeface="SassoonCRInfant" panose="02010503020300020003" pitchFamily="2" charset="0"/>
              </a:rPr>
              <a:t>heart</a:t>
            </a:r>
            <a:r>
              <a:rPr lang="en-GB" sz="4000" dirty="0" smtClean="0">
                <a:latin typeface="SassoonCRInfant" panose="02010503020300020003" pitchFamily="2" charset="0"/>
              </a:rPr>
              <a:t>. Thank </a:t>
            </a:r>
            <a:r>
              <a:rPr lang="en-GB" sz="4000" dirty="0">
                <a:latin typeface="SassoonCRInfant" panose="02010503020300020003" pitchFamily="2" charset="0"/>
              </a:rPr>
              <a:t>you for all of your </a:t>
            </a:r>
            <a:r>
              <a:rPr lang="en-GB" sz="4000" dirty="0" smtClean="0">
                <a:latin typeface="SassoonCRInfant" panose="02010503020300020003" pitchFamily="2" charset="0"/>
              </a:rPr>
              <a:t>support, all </a:t>
            </a:r>
            <a:r>
              <a:rPr lang="en-GB" sz="4000" dirty="0">
                <a:latin typeface="SassoonCRInfant" panose="02010503020300020003" pitchFamily="2" charset="0"/>
              </a:rPr>
              <a:t>of these years you go above the beyond to make the class and school a welcoming place </a:t>
            </a:r>
            <a:r>
              <a:rPr lang="en-GB" sz="4000" dirty="0" smtClean="0">
                <a:latin typeface="SassoonCRInfant" panose="02010503020300020003" pitchFamily="2" charset="0"/>
              </a:rPr>
              <a:t>and </a:t>
            </a:r>
            <a:r>
              <a:rPr lang="en-GB" sz="4000" dirty="0">
                <a:latin typeface="SassoonCRInfant" panose="02010503020300020003" pitchFamily="2" charset="0"/>
              </a:rPr>
              <a:t>your patience have truly made a difference in our kids learning </a:t>
            </a:r>
            <a:r>
              <a:rPr lang="en-GB" sz="4000" dirty="0" smtClean="0">
                <a:latin typeface="SassoonCRInfant" panose="02010503020300020003" pitchFamily="2" charset="0"/>
              </a:rPr>
              <a:t>.Thank </a:t>
            </a:r>
            <a:r>
              <a:rPr lang="en-GB" sz="4000" dirty="0">
                <a:latin typeface="SassoonCRInfant" panose="02010503020300020003" pitchFamily="2" charset="0"/>
              </a:rPr>
              <a:t>you for helping our kids to grow and become a better person </a:t>
            </a:r>
            <a:r>
              <a:rPr lang="en-GB" sz="4000" dirty="0" smtClean="0">
                <a:latin typeface="SassoonCRInfant" panose="02010503020300020003" pitchFamily="2" charset="0"/>
              </a:rPr>
              <a:t>and </a:t>
            </a:r>
            <a:r>
              <a:rPr lang="en-GB" sz="4000" dirty="0">
                <a:latin typeface="SassoonCRInfant" panose="02010503020300020003" pitchFamily="2" charset="0"/>
              </a:rPr>
              <a:t>my biggest thanks you for being such a positive role model and guiding light for our children </a:t>
            </a:r>
            <a:r>
              <a:rPr lang="en-GB" sz="4000" dirty="0" smtClean="0">
                <a:latin typeface="SassoonCRInfant" panose="02010503020300020003" pitchFamily="2" charset="0"/>
              </a:rPr>
              <a:t>way.</a:t>
            </a:r>
          </a:p>
        </p:txBody>
      </p:sp>
    </p:spTree>
    <p:extLst>
      <p:ext uri="{BB962C8B-B14F-4D97-AF65-F5344CB8AC3E}">
        <p14:creationId xmlns:p14="http://schemas.microsoft.com/office/powerpoint/2010/main" val="177843033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latin typeface="SassoonCRInfant" panose="02010503020300020003" pitchFamily="2" charset="0"/>
              </a:rPr>
              <a:t>I want to specially appreciate you for your incredible and loud support, the patience and encouragement you have shown my son. Your dedication has helped him grow both academically and socially. I see him improve in his social skills, having good level of confidence in himself. It has been wonderful seeing him become more self-assured, engaged, and comfortable interacting with his peers and even managing his emotions. </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We are truly grateful for you and the positive impact you have had on his development and happiness. Thank you for believing in him and helping him to thrive. </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With Heartfelt Thanks, </a:t>
            </a:r>
          </a:p>
          <a:p>
            <a:pPr marL="0" indent="0">
              <a:buNone/>
            </a:pPr>
            <a:endParaRPr lang="en-GB" sz="4000" dirty="0" smtClean="0">
              <a:latin typeface="SassoonCRInfant" panose="02010503020300020003" pitchFamily="2" charset="0"/>
            </a:endParaRPr>
          </a:p>
        </p:txBody>
      </p:sp>
    </p:spTree>
    <p:extLst>
      <p:ext uri="{BB962C8B-B14F-4D97-AF65-F5344CB8AC3E}">
        <p14:creationId xmlns:p14="http://schemas.microsoft.com/office/powerpoint/2010/main" val="50225569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latin typeface="SassoonCRInfant" panose="02010503020300020003" pitchFamily="2" charset="0"/>
            </a:endParaRPr>
          </a:p>
          <a:p>
            <a:pPr marL="0" indent="0">
              <a:buNone/>
            </a:pPr>
            <a:endParaRPr lang="en-GB" dirty="0">
              <a:latin typeface="SassoonCRInfant" panose="02010503020300020003" pitchFamily="2" charset="0"/>
            </a:endParaRPr>
          </a:p>
          <a:p>
            <a:pPr marL="0" indent="0">
              <a:buNone/>
            </a:pPr>
            <a:r>
              <a:rPr lang="en-GB" dirty="0" smtClean="0">
                <a:latin typeface="SassoonCRInfant" panose="02010503020300020003" pitchFamily="2" charset="0"/>
              </a:rPr>
              <a:t>I </a:t>
            </a:r>
            <a:r>
              <a:rPr lang="en-GB">
                <a:latin typeface="SassoonCRInfant" panose="02010503020300020003" pitchFamily="2" charset="0"/>
              </a:rPr>
              <a:t>honestly </a:t>
            </a:r>
            <a:r>
              <a:rPr lang="en-GB" smtClean="0">
                <a:latin typeface="SassoonCRInfant" panose="02010503020300020003" pitchFamily="2" charset="0"/>
              </a:rPr>
              <a:t>can’t </a:t>
            </a:r>
            <a:r>
              <a:rPr lang="en-GB" dirty="0">
                <a:latin typeface="SassoonCRInfant" panose="02010503020300020003" pitchFamily="2" charset="0"/>
              </a:rPr>
              <a:t>thank these </a:t>
            </a:r>
            <a:r>
              <a:rPr lang="en-GB" dirty="0" smtClean="0">
                <a:latin typeface="SassoonCRInfant" panose="02010503020300020003" pitchFamily="2" charset="0"/>
              </a:rPr>
              <a:t>lovely </a:t>
            </a:r>
            <a:r>
              <a:rPr lang="en-GB" dirty="0">
                <a:latin typeface="SassoonCRInfant" panose="02010503020300020003" pitchFamily="2" charset="0"/>
              </a:rPr>
              <a:t>teachers enough, they have helped my daughter grow into the beautiful little girl she is today with all </a:t>
            </a:r>
            <a:r>
              <a:rPr lang="en-GB" dirty="0" smtClean="0">
                <a:latin typeface="SassoonCRInfant" panose="02010503020300020003" pitchFamily="2" charset="0"/>
              </a:rPr>
              <a:t>their </a:t>
            </a:r>
            <a:r>
              <a:rPr lang="en-GB" dirty="0">
                <a:latin typeface="SassoonCRInfant" panose="02010503020300020003" pitchFamily="2" charset="0"/>
              </a:rPr>
              <a:t>help and support she's smashing </a:t>
            </a:r>
            <a:r>
              <a:rPr lang="en-GB" dirty="0" smtClean="0">
                <a:latin typeface="SassoonCRInfant" panose="02010503020300020003" pitchFamily="2" charset="0"/>
              </a:rPr>
              <a:t>school…we </a:t>
            </a:r>
            <a:r>
              <a:rPr lang="en-GB" dirty="0">
                <a:latin typeface="SassoonCRInfant" panose="02010503020300020003" pitchFamily="2" charset="0"/>
              </a:rPr>
              <a:t>are getting </a:t>
            </a:r>
            <a:r>
              <a:rPr lang="en-GB" dirty="0" smtClean="0">
                <a:latin typeface="SassoonCRInfant" panose="02010503020300020003" pitchFamily="2" charset="0"/>
              </a:rPr>
              <a:t>her </a:t>
            </a:r>
            <a:r>
              <a:rPr lang="en-GB" dirty="0">
                <a:latin typeface="SassoonCRInfant" panose="02010503020300020003" pitchFamily="2" charset="0"/>
              </a:rPr>
              <a:t>to where she needs to be and the help she needs so thankyou so much </a:t>
            </a:r>
            <a:r>
              <a:rPr lang="en-GB" dirty="0" smtClean="0">
                <a:latin typeface="SassoonCRInfant" panose="02010503020300020003" pitchFamily="2" charset="0"/>
              </a:rPr>
              <a:t>honestly.</a:t>
            </a:r>
            <a:endParaRPr lang="en-GB" sz="4000" dirty="0" smtClean="0">
              <a:latin typeface="SassoonCRInfant" panose="02010503020300020003" pitchFamily="2" charset="0"/>
            </a:endParaRPr>
          </a:p>
        </p:txBody>
      </p:sp>
    </p:spTree>
    <p:extLst>
      <p:ext uri="{BB962C8B-B14F-4D97-AF65-F5344CB8AC3E}">
        <p14:creationId xmlns:p14="http://schemas.microsoft.com/office/powerpoint/2010/main" val="100474172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smtClean="0">
                <a:latin typeface="SassoonCRInfant" panose="02010503020300020003" pitchFamily="2" charset="0"/>
              </a:rPr>
              <a:t>You've </a:t>
            </a:r>
            <a:r>
              <a:rPr lang="en-GB" dirty="0">
                <a:latin typeface="SassoonCRInfant" panose="02010503020300020003" pitchFamily="2" charset="0"/>
              </a:rPr>
              <a:t>unlocked something special in my son this year. Through your encouragement, enthusiasm and support, you've reignited a curiosity and love of learning that has been wonderful to see.</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You recognise and celebrate strengths while patiently supporting challenges, helping to build confidence, resilience and a belief that anything is possible with effort and determination.</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Thank you for the difference you have made this year. We are incredibly grateful that you have been part of this journey, and grateful that you chose a profession that changes children's lives every day.</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With heartfelt thanks,</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A grateful parent</a:t>
            </a:r>
          </a:p>
        </p:txBody>
      </p:sp>
    </p:spTree>
    <p:extLst>
      <p:ext uri="{BB962C8B-B14F-4D97-AF65-F5344CB8AC3E}">
        <p14:creationId xmlns:p14="http://schemas.microsoft.com/office/powerpoint/2010/main" val="41876572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smtClean="0">
                <a:latin typeface="SassoonCRInfant" panose="02010503020300020003" pitchFamily="2" charset="0"/>
              </a:rPr>
              <a:t>Thank </a:t>
            </a:r>
            <a:r>
              <a:rPr lang="en-GB" dirty="0">
                <a:latin typeface="SassoonCRInfant" panose="02010503020300020003" pitchFamily="2" charset="0"/>
              </a:rPr>
              <a:t>you for creating such a nurturing, inspiring and welcoming environment for children to begin their school journey.</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The progress that children make in such a short space of time is remarkable, and that is a testament to your patience, care, dedication and unwavering belief in every child. You help them grow in confidence, develop new skills and foster a love of learning that will stay with them for years to come.</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Your commitment to the children is evident in everything you do, and as a parent, I cannot thank you enough</a:t>
            </a:r>
            <a:r>
              <a:rPr lang="en-GB" dirty="0" smtClean="0">
                <a:latin typeface="SassoonCRInfant" panose="02010503020300020003" pitchFamily="2" charset="0"/>
              </a:rPr>
              <a:t>.</a:t>
            </a:r>
            <a:r>
              <a:rPr lang="en-GB" dirty="0">
                <a:latin typeface="SassoonCRInfant" panose="02010503020300020003" pitchFamily="2" charset="0"/>
              </a:rPr>
              <a:t/>
            </a:r>
            <a:br>
              <a:rPr lang="en-GB" dirty="0">
                <a:latin typeface="SassoonCRInfant" panose="02010503020300020003" pitchFamily="2" charset="0"/>
              </a:rPr>
            </a:br>
            <a:endParaRPr lang="en-GB" dirty="0">
              <a:latin typeface="SassoonCRInfant" panose="02010503020300020003" pitchFamily="2" charset="0"/>
            </a:endParaRPr>
          </a:p>
          <a:p>
            <a:pPr marL="0" indent="0">
              <a:buNone/>
            </a:pPr>
            <a:r>
              <a:rPr lang="en-GB" dirty="0" smtClean="0">
                <a:latin typeface="SassoonCRInfant" panose="02010503020300020003" pitchFamily="2" charset="0"/>
              </a:rPr>
              <a:t>They are </a:t>
            </a:r>
            <a:r>
              <a:rPr lang="en-GB" dirty="0">
                <a:latin typeface="SassoonCRInfant" panose="02010503020300020003" pitchFamily="2" charset="0"/>
              </a:rPr>
              <a:t>absolutely thriving, and I know that is in no small part due to the support, encouragement and opportunities you have given them every day</a:t>
            </a:r>
            <a:r>
              <a:rPr lang="en-GB" dirty="0" smtClean="0">
                <a:latin typeface="SassoonCRInfant" panose="02010503020300020003" pitchFamily="2" charset="0"/>
              </a:rPr>
              <a:t>.</a:t>
            </a:r>
            <a:r>
              <a:rPr lang="en-GB" dirty="0">
                <a:latin typeface="SassoonCRInfant" panose="02010503020300020003" pitchFamily="2" charset="0"/>
              </a:rPr>
              <a:t/>
            </a:r>
            <a:br>
              <a:rPr lang="en-GB" dirty="0">
                <a:latin typeface="SassoonCRInfant" panose="02010503020300020003" pitchFamily="2" charset="0"/>
              </a:rPr>
            </a:br>
            <a:endParaRPr lang="en-GB" dirty="0">
              <a:latin typeface="SassoonCRInfant" panose="02010503020300020003" pitchFamily="2" charset="0"/>
            </a:endParaRPr>
          </a:p>
          <a:p>
            <a:pPr marL="0" indent="0">
              <a:buNone/>
            </a:pPr>
            <a:r>
              <a:rPr lang="en-GB" dirty="0">
                <a:latin typeface="SassoonCRInfant" panose="02010503020300020003" pitchFamily="2" charset="0"/>
              </a:rPr>
              <a:t>With heartfelt thanks,</a:t>
            </a:r>
          </a:p>
          <a:p>
            <a:pPr marL="0" indent="0">
              <a:buNone/>
            </a:pPr>
            <a:endParaRPr lang="en-GB" dirty="0">
              <a:latin typeface="SassoonCRInfant" panose="02010503020300020003" pitchFamily="2" charset="0"/>
            </a:endParaRPr>
          </a:p>
        </p:txBody>
      </p:sp>
    </p:spTree>
    <p:extLst>
      <p:ext uri="{BB962C8B-B14F-4D97-AF65-F5344CB8AC3E}">
        <p14:creationId xmlns:p14="http://schemas.microsoft.com/office/powerpoint/2010/main" val="184165751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latin typeface="SassoonCRInfant" panose="02010503020300020003" pitchFamily="2" charset="0"/>
              </a:rPr>
              <a:t>To every teacher and member of staff,</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Thank you for the care, energy and enthusiasm you bring to school each day. Thank you for celebrating achievements, offering reassurance on difficult days, and helping our children discover their strengths.</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You may not always see the difference you make, but families do. We are incredibly grateful for all that you do.</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Happy Thank a Teacher Day!</a:t>
            </a:r>
          </a:p>
          <a:p>
            <a:pPr marL="0" indent="0">
              <a:buNone/>
            </a:pPr>
            <a:endParaRPr lang="en-GB" dirty="0">
              <a:latin typeface="SassoonCRInfant" panose="02010503020300020003" pitchFamily="2" charset="0"/>
            </a:endParaRPr>
          </a:p>
        </p:txBody>
      </p:sp>
    </p:spTree>
    <p:extLst>
      <p:ext uri="{BB962C8B-B14F-4D97-AF65-F5344CB8AC3E}">
        <p14:creationId xmlns:p14="http://schemas.microsoft.com/office/powerpoint/2010/main" val="306685770"/>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latin typeface="SassoonCRInfant" panose="02010503020300020003" pitchFamily="2" charset="0"/>
            </a:endParaRPr>
          </a:p>
          <a:p>
            <a:pPr marL="0" indent="0">
              <a:buNone/>
            </a:pPr>
            <a:r>
              <a:rPr lang="en-GB" dirty="0" smtClean="0">
                <a:latin typeface="SassoonCRInfant" panose="02010503020300020003" pitchFamily="2" charset="0"/>
              </a:rPr>
              <a:t>Happy </a:t>
            </a:r>
            <a:r>
              <a:rPr lang="en-GB" dirty="0">
                <a:latin typeface="SassoonCRInfant" panose="02010503020300020003" pitchFamily="2" charset="0"/>
              </a:rPr>
              <a:t>Thank a Teacher Day! Thank you for believing in me, encouraging me to do my best, and making every lesson enjoyable. I really appreciate all the time and effort you put into helping us learn</a:t>
            </a:r>
            <a:r>
              <a:rPr lang="en-GB" dirty="0" smtClean="0">
                <a:latin typeface="SassoonCRInfant" panose="02010503020300020003" pitchFamily="2" charset="0"/>
              </a:rPr>
              <a:t>. Your </a:t>
            </a:r>
            <a:r>
              <a:rPr lang="en-GB" dirty="0">
                <a:latin typeface="SassoonCRInfant" panose="02010503020300020003" pitchFamily="2" charset="0"/>
              </a:rPr>
              <a:t>support means </a:t>
            </a:r>
            <a:r>
              <a:rPr lang="en-GB" dirty="0" smtClean="0">
                <a:latin typeface="SassoonCRInfant" panose="02010503020300020003" pitchFamily="2" charset="0"/>
              </a:rPr>
              <a:t>a lot. Thank </a:t>
            </a:r>
            <a:r>
              <a:rPr lang="en-GB" dirty="0">
                <a:latin typeface="SassoonCRInfant" panose="02010503020300020003" pitchFamily="2" charset="0"/>
              </a:rPr>
              <a:t>you for everything!</a:t>
            </a:r>
          </a:p>
        </p:txBody>
      </p:sp>
    </p:spTree>
    <p:extLst>
      <p:ext uri="{BB962C8B-B14F-4D97-AF65-F5344CB8AC3E}">
        <p14:creationId xmlns:p14="http://schemas.microsoft.com/office/powerpoint/2010/main" val="749716803"/>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sz="3200" dirty="0" smtClean="0">
                <a:latin typeface="SassoonCRInfant" panose="02010503020300020003" pitchFamily="2" charset="0"/>
              </a:rPr>
              <a:t>Thank </a:t>
            </a:r>
            <a:r>
              <a:rPr lang="en-GB" sz="3200" dirty="0">
                <a:latin typeface="SassoonCRInfant" panose="02010503020300020003" pitchFamily="2" charset="0"/>
              </a:rPr>
              <a:t>you so much and we really appreciate everything you do, and we are amazed to see the progress </a:t>
            </a:r>
            <a:r>
              <a:rPr lang="en-GB" sz="3200" dirty="0" smtClean="0">
                <a:latin typeface="SassoonCRInfant" panose="02010503020300020003" pitchFamily="2" charset="0"/>
              </a:rPr>
              <a:t>[our daughter] </a:t>
            </a:r>
            <a:r>
              <a:rPr lang="en-GB" sz="3200" dirty="0">
                <a:latin typeface="SassoonCRInfant" panose="02010503020300020003" pitchFamily="2" charset="0"/>
              </a:rPr>
              <a:t>is making! </a:t>
            </a:r>
            <a:r>
              <a:rPr lang="en-GB" sz="3200" dirty="0" smtClean="0">
                <a:latin typeface="SassoonCRInfant" panose="02010503020300020003" pitchFamily="2" charset="0"/>
              </a:rPr>
              <a:t>You </a:t>
            </a:r>
            <a:r>
              <a:rPr lang="en-GB" sz="3200" dirty="0">
                <a:latin typeface="SassoonCRInfant" panose="02010503020300020003" pitchFamily="2" charset="0"/>
              </a:rPr>
              <a:t>have all been truly amazing !!</a:t>
            </a:r>
            <a:endParaRPr lang="en-GB" sz="3200" dirty="0" smtClean="0">
              <a:latin typeface="SassoonCRInfant" panose="02010503020300020003" pitchFamily="2" charset="0"/>
            </a:endParaRPr>
          </a:p>
        </p:txBody>
      </p:sp>
    </p:spTree>
    <p:extLst>
      <p:ext uri="{BB962C8B-B14F-4D97-AF65-F5344CB8AC3E}">
        <p14:creationId xmlns:p14="http://schemas.microsoft.com/office/powerpoint/2010/main" val="102522795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dirty="0">
                <a:latin typeface="SassoonCRInfant" panose="02010503020300020003" pitchFamily="2" charset="0"/>
              </a:rPr>
              <a:t>Happy Thank a Teacher Day! Thank you for believing in me, encouraging me to do my best, and making every lesson enjoyable. I really appreciate all the time and effort you put into helping us learn</a:t>
            </a:r>
            <a:r>
              <a:rPr lang="en-GB" dirty="0" smtClean="0">
                <a:latin typeface="SassoonCRInfant" panose="02010503020300020003" pitchFamily="2" charset="0"/>
              </a:rPr>
              <a:t>. Your </a:t>
            </a:r>
            <a:r>
              <a:rPr lang="en-GB" dirty="0">
                <a:latin typeface="SassoonCRInfant" panose="02010503020300020003" pitchFamily="2" charset="0"/>
              </a:rPr>
              <a:t>support means </a:t>
            </a:r>
            <a:r>
              <a:rPr lang="en-GB" dirty="0" smtClean="0">
                <a:latin typeface="SassoonCRInfant" panose="02010503020300020003" pitchFamily="2" charset="0"/>
              </a:rPr>
              <a:t>a lot. Thank </a:t>
            </a:r>
            <a:r>
              <a:rPr lang="en-GB" dirty="0">
                <a:latin typeface="SassoonCRInfant" panose="02010503020300020003" pitchFamily="2" charset="0"/>
              </a:rPr>
              <a:t>you for everything!</a:t>
            </a:r>
            <a:endParaRPr lang="en-GB" sz="3200" dirty="0" smtClean="0">
              <a:latin typeface="SassoonCRInfant" panose="02010503020300020003" pitchFamily="2" charset="0"/>
            </a:endParaRPr>
          </a:p>
        </p:txBody>
      </p:sp>
    </p:spTree>
    <p:extLst>
      <p:ext uri="{BB962C8B-B14F-4D97-AF65-F5344CB8AC3E}">
        <p14:creationId xmlns:p14="http://schemas.microsoft.com/office/powerpoint/2010/main" val="215864865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dirty="0">
                <a:latin typeface="SassoonCRInfant" panose="02010503020300020003" pitchFamily="2" charset="0"/>
              </a:rPr>
              <a:t>Happy Thank a Teacher Day! Thank you for believing in me, encouraging me to do my best, and making every lesson enjoyable. I really appreciate all the time and effort you put into helping us learn</a:t>
            </a:r>
            <a:r>
              <a:rPr lang="en-GB" dirty="0" smtClean="0">
                <a:latin typeface="SassoonCRInfant" panose="02010503020300020003" pitchFamily="2" charset="0"/>
              </a:rPr>
              <a:t>. Your </a:t>
            </a:r>
            <a:r>
              <a:rPr lang="en-GB" dirty="0">
                <a:latin typeface="SassoonCRInfant" panose="02010503020300020003" pitchFamily="2" charset="0"/>
              </a:rPr>
              <a:t>support means </a:t>
            </a:r>
            <a:r>
              <a:rPr lang="en-GB" dirty="0" smtClean="0">
                <a:latin typeface="SassoonCRInfant" panose="02010503020300020003" pitchFamily="2" charset="0"/>
              </a:rPr>
              <a:t>a lot. Thank </a:t>
            </a:r>
            <a:r>
              <a:rPr lang="en-GB" dirty="0">
                <a:latin typeface="SassoonCRInfant" panose="02010503020300020003" pitchFamily="2" charset="0"/>
              </a:rPr>
              <a:t>you for everything!</a:t>
            </a:r>
            <a:endParaRPr lang="en-GB" sz="3200" dirty="0" smtClean="0">
              <a:latin typeface="SassoonCRInfant" panose="02010503020300020003" pitchFamily="2" charset="0"/>
            </a:endParaRPr>
          </a:p>
        </p:txBody>
      </p:sp>
    </p:spTree>
    <p:extLst>
      <p:ext uri="{BB962C8B-B14F-4D97-AF65-F5344CB8AC3E}">
        <p14:creationId xmlns:p14="http://schemas.microsoft.com/office/powerpoint/2010/main" val="131270789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lstStyle/>
          <a:p>
            <a:pPr marL="0" indent="0">
              <a:buNone/>
            </a:pPr>
            <a:r>
              <a:rPr lang="en-GB" sz="3200" dirty="0">
                <a:latin typeface="SassoonCRInfant" panose="02010503020300020003" pitchFamily="2" charset="0"/>
              </a:rPr>
              <a:t>“A great teacher takes a hand, opens a mind, and touches a heart.”</a:t>
            </a:r>
          </a:p>
          <a:p>
            <a:pPr marL="0" indent="0">
              <a:buNone/>
            </a:pPr>
            <a:r>
              <a:rPr lang="en-GB" sz="3200" dirty="0">
                <a:latin typeface="SassoonCRInfant" panose="02010503020300020003" pitchFamily="2" charset="0"/>
              </a:rPr>
              <a:t>Thank you, </a:t>
            </a:r>
            <a:r>
              <a:rPr lang="en-GB" sz="3200" dirty="0" smtClean="0">
                <a:latin typeface="SassoonCRInfant" panose="02010503020300020003" pitchFamily="2" charset="0"/>
              </a:rPr>
              <a:t>for </a:t>
            </a:r>
            <a:r>
              <a:rPr lang="en-GB" sz="3200" dirty="0">
                <a:latin typeface="SassoonCRInfant" panose="02010503020300020003" pitchFamily="2" charset="0"/>
              </a:rPr>
              <a:t>making a difference in </a:t>
            </a:r>
            <a:r>
              <a:rPr lang="en-GB" sz="3200" dirty="0" smtClean="0">
                <a:latin typeface="SassoonCRInfant" panose="02010503020300020003" pitchFamily="2" charset="0"/>
              </a:rPr>
              <a:t>your </a:t>
            </a:r>
            <a:r>
              <a:rPr lang="en-GB" sz="3200" dirty="0">
                <a:latin typeface="SassoonCRInfant" panose="02010503020300020003" pitchFamily="2" charset="0"/>
              </a:rPr>
              <a:t>pupils’ life every day.</a:t>
            </a:r>
          </a:p>
          <a:p>
            <a:endParaRPr lang="en-GB" dirty="0"/>
          </a:p>
        </p:txBody>
      </p:sp>
    </p:spTree>
    <p:extLst>
      <p:ext uri="{BB962C8B-B14F-4D97-AF65-F5344CB8AC3E}">
        <p14:creationId xmlns:p14="http://schemas.microsoft.com/office/powerpoint/2010/main" val="283977137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sz="3200" dirty="0" smtClean="0">
                <a:latin typeface="SassoonCRInfant" panose="02010503020300020003" pitchFamily="2" charset="0"/>
              </a:rPr>
              <a:t>Thank </a:t>
            </a:r>
            <a:r>
              <a:rPr lang="en-GB" sz="3200" dirty="0">
                <a:latin typeface="SassoonCRInfant" panose="02010503020300020003" pitchFamily="2" charset="0"/>
              </a:rPr>
              <a:t>you for your patience and understanding on the days when our child struggled.</a:t>
            </a:r>
          </a:p>
        </p:txBody>
      </p:sp>
    </p:spTree>
    <p:extLst>
      <p:ext uri="{BB962C8B-B14F-4D97-AF65-F5344CB8AC3E}">
        <p14:creationId xmlns:p14="http://schemas.microsoft.com/office/powerpoint/2010/main" val="360401906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sz="3200" dirty="0">
                <a:latin typeface="SassoonCRInfant" panose="02010503020300020003" pitchFamily="2" charset="0"/>
              </a:rPr>
              <a:t>You made learning exciting and fun, thank you for being the kind of teacher every student hopes to </a:t>
            </a:r>
            <a:r>
              <a:rPr lang="en-GB" sz="3200" dirty="0" smtClean="0">
                <a:latin typeface="SassoonCRInfant" panose="02010503020300020003" pitchFamily="2" charset="0"/>
              </a:rPr>
              <a:t>have</a:t>
            </a:r>
            <a:endParaRPr lang="en-GB" sz="3200" dirty="0">
              <a:latin typeface="SassoonCRInfant" panose="02010503020300020003" pitchFamily="2" charset="0"/>
            </a:endParaRPr>
          </a:p>
        </p:txBody>
      </p:sp>
    </p:spTree>
    <p:extLst>
      <p:ext uri="{BB962C8B-B14F-4D97-AF65-F5344CB8AC3E}">
        <p14:creationId xmlns:p14="http://schemas.microsoft.com/office/powerpoint/2010/main" val="2977163812"/>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sz="3200" dirty="0" smtClean="0">
                <a:latin typeface="SassoonCRInfant" panose="02010503020300020003" pitchFamily="2" charset="0"/>
              </a:rPr>
              <a:t>Thank </a:t>
            </a:r>
            <a:r>
              <a:rPr lang="en-GB" sz="3200" dirty="0">
                <a:latin typeface="SassoonCRInfant" panose="02010503020300020003" pitchFamily="2" charset="0"/>
              </a:rPr>
              <a:t>you for helping me discover what I’m good at and cheering me on every step of the way.</a:t>
            </a:r>
            <a:endParaRPr lang="en-GB" sz="4000" dirty="0" smtClean="0">
              <a:latin typeface="SassoonCRInfant" panose="02010503020300020003" pitchFamily="2" charset="0"/>
            </a:endParaRPr>
          </a:p>
        </p:txBody>
      </p:sp>
    </p:spTree>
    <p:extLst>
      <p:ext uri="{BB962C8B-B14F-4D97-AF65-F5344CB8AC3E}">
        <p14:creationId xmlns:p14="http://schemas.microsoft.com/office/powerpoint/2010/main" val="848788129"/>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4400" dirty="0" smtClean="0">
              <a:latin typeface="SassoonCRInfant" panose="02010503020300020003" pitchFamily="2" charset="0"/>
            </a:endParaRPr>
          </a:p>
          <a:p>
            <a:pPr marL="0" indent="0">
              <a:buNone/>
            </a:pPr>
            <a:r>
              <a:rPr lang="en-GB" sz="3600" dirty="0">
                <a:latin typeface="SassoonCRInfant" panose="02010503020300020003" pitchFamily="2" charset="0"/>
              </a:rPr>
              <a:t>Thank you for your unwavering patience and </a:t>
            </a:r>
            <a:r>
              <a:rPr lang="en-GB" sz="3600" dirty="0" smtClean="0">
                <a:latin typeface="SassoonCRInfant" panose="02010503020300020003" pitchFamily="2" charset="0"/>
              </a:rPr>
              <a:t>heart-warming compassion</a:t>
            </a:r>
            <a:endParaRPr lang="en-GB" sz="3600" dirty="0">
              <a:latin typeface="SassoonCRInfant" panose="02010503020300020003" pitchFamily="2" charset="0"/>
            </a:endParaRPr>
          </a:p>
        </p:txBody>
      </p:sp>
    </p:spTree>
    <p:extLst>
      <p:ext uri="{BB962C8B-B14F-4D97-AF65-F5344CB8AC3E}">
        <p14:creationId xmlns:p14="http://schemas.microsoft.com/office/powerpoint/2010/main" val="33637582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sz="3200" dirty="0" smtClean="0">
                <a:latin typeface="SassoonCRInfant" panose="02010503020300020003" pitchFamily="2" charset="0"/>
              </a:rPr>
              <a:t>My </a:t>
            </a:r>
            <a:r>
              <a:rPr lang="en-GB" sz="3200" dirty="0">
                <a:latin typeface="SassoonCRInfant" panose="02010503020300020003" pitchFamily="2" charset="0"/>
              </a:rPr>
              <a:t>daughter has thoroughly enjoyed her school year, as she enjoyed having a caring teacher who makes learning fun. </a:t>
            </a:r>
            <a:endParaRPr lang="en-GB" sz="4800" dirty="0" smtClean="0">
              <a:latin typeface="SassoonCRInfant" panose="02010503020300020003" pitchFamily="2" charset="0"/>
            </a:endParaRPr>
          </a:p>
        </p:txBody>
      </p:sp>
    </p:spTree>
    <p:extLst>
      <p:ext uri="{BB962C8B-B14F-4D97-AF65-F5344CB8AC3E}">
        <p14:creationId xmlns:p14="http://schemas.microsoft.com/office/powerpoint/2010/main" val="411234070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US" sz="3200" dirty="0" smtClean="0">
              <a:latin typeface="SassoonCRInfant" panose="02010503020300020003" pitchFamily="2" charset="0"/>
            </a:endParaRPr>
          </a:p>
          <a:p>
            <a:pPr marL="0" indent="0">
              <a:buNone/>
            </a:pPr>
            <a:r>
              <a:rPr lang="en-GB" sz="3600" dirty="0">
                <a:latin typeface="SassoonCRInfant" panose="02010503020300020003" pitchFamily="2" charset="0"/>
              </a:rPr>
              <a:t>Thank you very much for your hard work. </a:t>
            </a:r>
            <a:endParaRPr lang="en-GB" sz="4400" dirty="0" smtClean="0">
              <a:latin typeface="SassoonCRInfant" panose="02010503020300020003" pitchFamily="2" charset="0"/>
            </a:endParaRPr>
          </a:p>
        </p:txBody>
      </p:sp>
    </p:spTree>
    <p:extLst>
      <p:ext uri="{BB962C8B-B14F-4D97-AF65-F5344CB8AC3E}">
        <p14:creationId xmlns:p14="http://schemas.microsoft.com/office/powerpoint/2010/main" val="1630460080"/>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200" dirty="0" smtClean="0">
              <a:latin typeface="SassoonCRInfant" panose="02010503020300020003" pitchFamily="2" charset="0"/>
            </a:endParaRPr>
          </a:p>
          <a:p>
            <a:pPr marL="0" indent="0">
              <a:buNone/>
            </a:pPr>
            <a:r>
              <a:rPr lang="en-GB" sz="3200" dirty="0" smtClean="0">
                <a:latin typeface="SassoonCRInfant" panose="02010503020300020003" pitchFamily="2" charset="0"/>
              </a:rPr>
              <a:t>Thank you for always going above and beyond to help my son in class. He has thoroughly enjoyed year 2 thanks to both teachers. Thank you </a:t>
            </a:r>
            <a:endParaRPr lang="en-GB" sz="3200" dirty="0">
              <a:latin typeface="SassoonCRInfant" panose="02010503020300020003" pitchFamily="2" charset="0"/>
            </a:endParaRPr>
          </a:p>
        </p:txBody>
      </p:sp>
    </p:spTree>
    <p:extLst>
      <p:ext uri="{BB962C8B-B14F-4D97-AF65-F5344CB8AC3E}">
        <p14:creationId xmlns:p14="http://schemas.microsoft.com/office/powerpoint/2010/main" val="3948716776"/>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latin typeface="SassoonCRInfant" panose="02010503020300020003" pitchFamily="2" charset="0"/>
            </a:endParaRPr>
          </a:p>
          <a:p>
            <a:pPr marL="0" indent="0">
              <a:buNone/>
            </a:pPr>
            <a:r>
              <a:rPr lang="en-GB" sz="2800" dirty="0" smtClean="0">
                <a:latin typeface="SassoonCRInfant" panose="02010503020300020003" pitchFamily="2" charset="0"/>
              </a:rPr>
              <a:t>Your </a:t>
            </a:r>
            <a:r>
              <a:rPr lang="en-GB" sz="2800" dirty="0">
                <a:latin typeface="SassoonCRInfant" panose="02010503020300020003" pitchFamily="2" charset="0"/>
              </a:rPr>
              <a:t>dedication is highly appreciated. I can't thank you enough. I am so glad for a special day to truly acknowledge all you are doing for my children. Thank you so much.</a:t>
            </a:r>
            <a:endParaRPr lang="en-GB" sz="3600" dirty="0" smtClean="0">
              <a:latin typeface="SassoonCRInfant" panose="02010503020300020003" pitchFamily="2" charset="0"/>
            </a:endParaRPr>
          </a:p>
        </p:txBody>
      </p:sp>
    </p:spTree>
    <p:extLst>
      <p:ext uri="{BB962C8B-B14F-4D97-AF65-F5344CB8AC3E}">
        <p14:creationId xmlns:p14="http://schemas.microsoft.com/office/powerpoint/2010/main" val="2298823897"/>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2800" dirty="0" smtClean="0">
              <a:latin typeface="SassoonCRInfant" panose="02010503020300020003" pitchFamily="2" charset="0"/>
            </a:endParaRPr>
          </a:p>
          <a:p>
            <a:pPr marL="0" indent="0">
              <a:buNone/>
            </a:pPr>
            <a:r>
              <a:rPr lang="en-GB" sz="2800" dirty="0" smtClean="0">
                <a:latin typeface="SassoonCRInfant" panose="02010503020300020003" pitchFamily="2" charset="0"/>
              </a:rPr>
              <a:t>Thanks</a:t>
            </a:r>
            <a:r>
              <a:rPr lang="en-GB" sz="2800" dirty="0">
                <a:latin typeface="SassoonCRInfant" panose="02010503020300020003" pitchFamily="2" charset="0"/>
              </a:rPr>
              <a:t>, </a:t>
            </a:r>
            <a:r>
              <a:rPr lang="en-GB" sz="2800" dirty="0" smtClean="0">
                <a:latin typeface="SassoonCRInfant" panose="02010503020300020003" pitchFamily="2" charset="0"/>
              </a:rPr>
              <a:t>for </a:t>
            </a:r>
            <a:r>
              <a:rPr lang="en-GB" sz="2800" dirty="0">
                <a:latin typeface="SassoonCRInfant" panose="02010503020300020003" pitchFamily="2" charset="0"/>
              </a:rPr>
              <a:t>encouraging me to be a better person every day. Thanks for the kindness you gave when I struggled to know how to come to a teacher to help me sort out my problems like how a butterfly goes to a flower. </a:t>
            </a:r>
            <a:endParaRPr lang="en-GB" sz="2800" dirty="0" smtClean="0">
              <a:latin typeface="SassoonCRInfant" panose="02010503020300020003" pitchFamily="2" charset="0"/>
            </a:endParaRPr>
          </a:p>
        </p:txBody>
      </p:sp>
    </p:spTree>
    <p:extLst>
      <p:ext uri="{BB962C8B-B14F-4D97-AF65-F5344CB8AC3E}">
        <p14:creationId xmlns:p14="http://schemas.microsoft.com/office/powerpoint/2010/main" val="45003030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2800" dirty="0" smtClean="0">
              <a:latin typeface="SassoonCRInfant" panose="02010503020300020003" pitchFamily="2" charset="0"/>
            </a:endParaRPr>
          </a:p>
          <a:p>
            <a:pPr marL="0" indent="0">
              <a:buNone/>
            </a:pPr>
            <a:r>
              <a:rPr lang="en-GB" dirty="0" smtClean="0">
                <a:latin typeface="SassoonCRInfant" panose="02010503020300020003" pitchFamily="2" charset="0"/>
              </a:rPr>
              <a:t>Thank you </a:t>
            </a:r>
            <a:r>
              <a:rPr lang="en-GB" dirty="0">
                <a:latin typeface="SassoonCRInfant" panose="02010503020300020003" pitchFamily="2" charset="0"/>
              </a:rPr>
              <a:t>for all your hard work putting into the lives of the </a:t>
            </a:r>
            <a:r>
              <a:rPr lang="en-GB" dirty="0" smtClean="0">
                <a:latin typeface="SassoonCRInfant" panose="02010503020300020003" pitchFamily="2" charset="0"/>
              </a:rPr>
              <a:t>children! </a:t>
            </a:r>
            <a:r>
              <a:rPr lang="en-GB" dirty="0">
                <a:latin typeface="SassoonCRInfant" panose="02010503020300020003" pitchFamily="2" charset="0"/>
              </a:rPr>
              <a:t>Your efforts will not go unseen! We really appreciate your kindness, care and patience towards them! They have grown and learned so much under your teaching. Thank you so much </a:t>
            </a:r>
            <a:endParaRPr lang="en-GB" sz="2800" dirty="0" smtClean="0">
              <a:latin typeface="SassoonCRInfant" panose="02010503020300020003" pitchFamily="2" charset="0"/>
            </a:endParaRPr>
          </a:p>
        </p:txBody>
      </p:sp>
    </p:spTree>
    <p:extLst>
      <p:ext uri="{BB962C8B-B14F-4D97-AF65-F5344CB8AC3E}">
        <p14:creationId xmlns:p14="http://schemas.microsoft.com/office/powerpoint/2010/main" val="287025124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endParaRPr lang="en-GB" sz="2800" dirty="0" smtClean="0">
              <a:latin typeface="SassoonCRInfant" panose="02010503020300020003" pitchFamily="2" charset="0"/>
            </a:endParaRPr>
          </a:p>
          <a:p>
            <a:pPr marL="0" indent="0">
              <a:buNone/>
            </a:pPr>
            <a:r>
              <a:rPr lang="en-GB" dirty="0" smtClean="0">
                <a:latin typeface="SassoonCRInfant" panose="02010503020300020003" pitchFamily="2" charset="0"/>
              </a:rPr>
              <a:t>She has </a:t>
            </a:r>
            <a:r>
              <a:rPr lang="en-GB" dirty="0">
                <a:latin typeface="SassoonCRInfant" panose="02010503020300020003" pitchFamily="2" charset="0"/>
              </a:rPr>
              <a:t>been an amazing impact on [</a:t>
            </a:r>
            <a:r>
              <a:rPr lang="en-GB" dirty="0" smtClean="0">
                <a:latin typeface="SassoonCRInfant" panose="02010503020300020003" pitchFamily="2" charset="0"/>
              </a:rPr>
              <a:t>my son’s] </a:t>
            </a:r>
            <a:r>
              <a:rPr lang="en-GB" dirty="0">
                <a:latin typeface="SassoonCRInfant" panose="02010503020300020003" pitchFamily="2" charset="0"/>
              </a:rPr>
              <a:t>early years, she really went above and beyond for him in nursery and made him feel so happy and confident. Just the little things like ordering </a:t>
            </a:r>
            <a:r>
              <a:rPr lang="en-GB" dirty="0" err="1">
                <a:latin typeface="SassoonCRInfant" panose="02010503020300020003" pitchFamily="2" charset="0"/>
              </a:rPr>
              <a:t>G</a:t>
            </a:r>
            <a:r>
              <a:rPr lang="en-GB" dirty="0" err="1" smtClean="0">
                <a:latin typeface="SassoonCRInfant" panose="02010503020300020003" pitchFamily="2" charset="0"/>
              </a:rPr>
              <a:t>ruffalo</a:t>
            </a:r>
            <a:r>
              <a:rPr lang="en-GB" dirty="0" smtClean="0">
                <a:latin typeface="SassoonCRInfant" panose="02010503020300020003" pitchFamily="2" charset="0"/>
              </a:rPr>
              <a:t> </a:t>
            </a:r>
            <a:r>
              <a:rPr lang="en-GB" dirty="0">
                <a:latin typeface="SassoonCRInfant" panose="02010503020300020003" pitchFamily="2" charset="0"/>
              </a:rPr>
              <a:t>stickers as she knew he loved the </a:t>
            </a:r>
            <a:r>
              <a:rPr lang="en-GB" dirty="0" err="1">
                <a:latin typeface="SassoonCRInfant" panose="02010503020300020003" pitchFamily="2" charset="0"/>
              </a:rPr>
              <a:t>G</a:t>
            </a:r>
            <a:r>
              <a:rPr lang="en-GB" dirty="0" err="1" smtClean="0">
                <a:latin typeface="SassoonCRInfant" panose="02010503020300020003" pitchFamily="2" charset="0"/>
              </a:rPr>
              <a:t>ruffalo</a:t>
            </a:r>
            <a:r>
              <a:rPr lang="en-GB" dirty="0">
                <a:latin typeface="SassoonCRInfant" panose="02010503020300020003" pitchFamily="2" charset="0"/>
              </a:rPr>
              <a:t>, and allowing me to come in and play games with him whilst she listened on to build his confidence up with speaking in school, (as he was very shy and did not want to communicate with adults) </a:t>
            </a:r>
          </a:p>
          <a:p>
            <a:pPr marL="0" indent="0">
              <a:buNone/>
            </a:pPr>
            <a:r>
              <a:rPr lang="en-GB" dirty="0" smtClean="0">
                <a:latin typeface="SassoonCRInfant" panose="02010503020300020003" pitchFamily="2" charset="0"/>
              </a:rPr>
              <a:t>He absolutely </a:t>
            </a:r>
            <a:r>
              <a:rPr lang="en-GB" dirty="0">
                <a:latin typeface="SassoonCRInfant" panose="02010503020300020003" pitchFamily="2" charset="0"/>
              </a:rPr>
              <a:t>loves school and that’s thanks to her and because of the sessions she planned he has really come out of his shell and is a lot more </a:t>
            </a:r>
            <a:r>
              <a:rPr lang="en-GB" dirty="0" smtClean="0">
                <a:latin typeface="SassoonCRInfant" panose="02010503020300020003" pitchFamily="2" charset="0"/>
              </a:rPr>
              <a:t>confident. We </a:t>
            </a:r>
            <a:r>
              <a:rPr lang="en-GB" dirty="0">
                <a:latin typeface="SassoonCRInfant" panose="02010503020300020003" pitchFamily="2" charset="0"/>
              </a:rPr>
              <a:t>appreciate you very much, thank you for being an amazing teacher. </a:t>
            </a:r>
          </a:p>
        </p:txBody>
      </p:sp>
    </p:spTree>
    <p:extLst>
      <p:ext uri="{BB962C8B-B14F-4D97-AF65-F5344CB8AC3E}">
        <p14:creationId xmlns:p14="http://schemas.microsoft.com/office/powerpoint/2010/main" val="3980948335"/>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latin typeface="SassoonCRInfant" panose="02010503020300020003" pitchFamily="2" charset="0"/>
            </a:endParaRPr>
          </a:p>
          <a:p>
            <a:pPr marL="0" indent="0">
              <a:buNone/>
            </a:pPr>
            <a:endParaRPr lang="en-GB" dirty="0">
              <a:latin typeface="SassoonCRInfant" panose="02010503020300020003" pitchFamily="2" charset="0"/>
            </a:endParaRPr>
          </a:p>
          <a:p>
            <a:pPr marL="0" indent="0">
              <a:buNone/>
            </a:pPr>
            <a:r>
              <a:rPr lang="en-GB" dirty="0" smtClean="0">
                <a:latin typeface="SassoonCRInfant" panose="02010503020300020003" pitchFamily="2" charset="0"/>
              </a:rPr>
              <a:t>Thank </a:t>
            </a:r>
            <a:r>
              <a:rPr lang="en-GB" dirty="0">
                <a:latin typeface="SassoonCRInfant" panose="02010503020300020003" pitchFamily="2" charset="0"/>
              </a:rPr>
              <a:t>you for helping me grow and always encouraging me to move on and work harder. You always challenge me to help me learn and get better at Maths and English. </a:t>
            </a:r>
          </a:p>
        </p:txBody>
      </p:sp>
    </p:spTree>
    <p:extLst>
      <p:ext uri="{BB962C8B-B14F-4D97-AF65-F5344CB8AC3E}">
        <p14:creationId xmlns:p14="http://schemas.microsoft.com/office/powerpoint/2010/main" val="1268149327"/>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latin typeface="SassoonCRInfant" panose="02010503020300020003" pitchFamily="2" charset="0"/>
            </a:endParaRPr>
          </a:p>
          <a:p>
            <a:pPr marL="0" indent="0">
              <a:buNone/>
            </a:pPr>
            <a:r>
              <a:rPr lang="en-GB" sz="3200" dirty="0">
                <a:latin typeface="SassoonCRInfant" panose="02010503020300020003" pitchFamily="2" charset="0"/>
              </a:rPr>
              <a:t>Thank you to all of the staff at Howe Dell School. </a:t>
            </a:r>
          </a:p>
        </p:txBody>
      </p:sp>
    </p:spTree>
    <p:extLst>
      <p:ext uri="{BB962C8B-B14F-4D97-AF65-F5344CB8AC3E}">
        <p14:creationId xmlns:p14="http://schemas.microsoft.com/office/powerpoint/2010/main" val="1869456193"/>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endParaRPr lang="en-GB" dirty="0" smtClean="0">
              <a:latin typeface="SassoonCRInfant" panose="02010503020300020003" pitchFamily="2" charset="0"/>
            </a:endParaRPr>
          </a:p>
          <a:p>
            <a:pPr marL="0" indent="0">
              <a:buNone/>
            </a:pPr>
            <a:r>
              <a:rPr lang="en-GB" dirty="0">
                <a:latin typeface="SassoonCRInfant" panose="02010503020300020003" pitchFamily="2" charset="0"/>
              </a:rPr>
              <a:t>Many thanks to all the teachers at Howe Dell School. Thank you for your dedication in teaching, training, and nurturing our children. We truly appreciate the care, patience, and support you show to every pupil</a:t>
            </a:r>
            <a:r>
              <a:rPr lang="en-GB" dirty="0" smtClean="0">
                <a:latin typeface="SassoonCRInfant" panose="02010503020300020003" pitchFamily="2" charset="0"/>
              </a:rPr>
              <a:t>.</a:t>
            </a:r>
            <a:r>
              <a:rPr lang="en-GB" dirty="0">
                <a:latin typeface="SassoonCRInfant" panose="02010503020300020003" pitchFamily="2" charset="0"/>
              </a:rPr>
              <a:t/>
            </a:r>
            <a:br>
              <a:rPr lang="en-GB" dirty="0">
                <a:latin typeface="SassoonCRInfant" panose="02010503020300020003" pitchFamily="2" charset="0"/>
              </a:rPr>
            </a:br>
            <a:endParaRPr lang="en-GB" dirty="0">
              <a:latin typeface="SassoonCRInfant" panose="02010503020300020003" pitchFamily="2" charset="0"/>
            </a:endParaRPr>
          </a:p>
          <a:p>
            <a:pPr marL="0" indent="0">
              <a:buNone/>
            </a:pPr>
            <a:r>
              <a:rPr lang="en-GB" dirty="0">
                <a:latin typeface="SassoonCRInfant" panose="02010503020300020003" pitchFamily="2" charset="0"/>
              </a:rPr>
              <a:t>On this Teachers' Day, we celebrate and honour you for the invaluable role you play in shaping young lives. Thank you for all that you do, often in ways that go unseen. We wish you a wonderful Teachers' Day and God's continued blessings in all you do.</a:t>
            </a:r>
          </a:p>
        </p:txBody>
      </p:sp>
    </p:spTree>
    <p:extLst>
      <p:ext uri="{BB962C8B-B14F-4D97-AF65-F5344CB8AC3E}">
        <p14:creationId xmlns:p14="http://schemas.microsoft.com/office/powerpoint/2010/main" val="932066146"/>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latin typeface="SassoonCRInfant" panose="02010503020300020003" pitchFamily="2" charset="0"/>
            </a:endParaRPr>
          </a:p>
          <a:p>
            <a:pPr marL="0" indent="0">
              <a:buNone/>
            </a:pPr>
            <a:r>
              <a:rPr lang="en-GB" sz="3200" dirty="0">
                <a:latin typeface="SassoonCRInfant" panose="02010503020300020003" pitchFamily="2" charset="0"/>
              </a:rPr>
              <a:t>Thank you for everything you do to support my child :) making school accessible when days are tricky thank you everyone. </a:t>
            </a:r>
          </a:p>
        </p:txBody>
      </p:sp>
    </p:spTree>
    <p:extLst>
      <p:ext uri="{BB962C8B-B14F-4D97-AF65-F5344CB8AC3E}">
        <p14:creationId xmlns:p14="http://schemas.microsoft.com/office/powerpoint/2010/main" val="3167834451"/>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sz="3600" dirty="0" smtClean="0">
              <a:latin typeface="SassoonCRInfant" panose="02010503020300020003" pitchFamily="2" charset="0"/>
            </a:endParaRPr>
          </a:p>
          <a:p>
            <a:pPr marL="0" indent="0">
              <a:buNone/>
            </a:pPr>
            <a:r>
              <a:rPr lang="en-GB" sz="3600" dirty="0" smtClean="0">
                <a:latin typeface="SassoonCRInfant" panose="02010503020300020003" pitchFamily="2" charset="0"/>
              </a:rPr>
              <a:t>Amazing </a:t>
            </a:r>
            <a:r>
              <a:rPr lang="en-GB" sz="3600" dirty="0">
                <a:latin typeface="SassoonCRInfant" panose="02010503020300020003" pitchFamily="2" charset="0"/>
              </a:rPr>
              <a:t>Teachers and Staff </a:t>
            </a:r>
            <a:r>
              <a:rPr lang="en-GB" sz="3600" dirty="0" smtClean="0">
                <a:latin typeface="SassoonCRInfant" panose="02010503020300020003" pitchFamily="2" charset="0"/>
              </a:rPr>
              <a:t>at Howe </a:t>
            </a:r>
            <a:r>
              <a:rPr lang="en-GB" sz="3600" dirty="0">
                <a:latin typeface="SassoonCRInfant" panose="02010503020300020003" pitchFamily="2" charset="0"/>
              </a:rPr>
              <a:t>D</a:t>
            </a:r>
            <a:r>
              <a:rPr lang="en-GB" sz="3600" dirty="0" smtClean="0">
                <a:latin typeface="SassoonCRInfant" panose="02010503020300020003" pitchFamily="2" charset="0"/>
              </a:rPr>
              <a:t>ell </a:t>
            </a:r>
            <a:r>
              <a:rPr lang="en-GB" sz="3600" dirty="0">
                <a:latin typeface="SassoonCRInfant" panose="02010503020300020003" pitchFamily="2" charset="0"/>
              </a:rPr>
              <a:t>thanks for the </a:t>
            </a:r>
            <a:r>
              <a:rPr lang="en-GB" sz="3600" dirty="0" smtClean="0">
                <a:latin typeface="SassoonCRInfant" panose="02010503020300020003" pitchFamily="2" charset="0"/>
              </a:rPr>
              <a:t>service! </a:t>
            </a:r>
          </a:p>
        </p:txBody>
      </p:sp>
    </p:spTree>
    <p:extLst>
      <p:ext uri="{BB962C8B-B14F-4D97-AF65-F5344CB8AC3E}">
        <p14:creationId xmlns:p14="http://schemas.microsoft.com/office/powerpoint/2010/main" val="392183988"/>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US" sz="3600" dirty="0" smtClean="0">
              <a:latin typeface="SassoonCRInfant" panose="02010503020300020003" pitchFamily="2" charset="0"/>
            </a:endParaRPr>
          </a:p>
          <a:p>
            <a:pPr marL="0" indent="0">
              <a:buNone/>
            </a:pPr>
            <a:r>
              <a:rPr lang="en-GB" sz="3200" dirty="0">
                <a:latin typeface="SassoonCRInfant" panose="02010503020300020003" pitchFamily="2" charset="0"/>
              </a:rPr>
              <a:t>Thank you for your support, hard working and dedication. A BIG THANK YOU </a:t>
            </a:r>
            <a:endParaRPr lang="en-GB" sz="4400" dirty="0" smtClean="0">
              <a:latin typeface="SassoonCRInfant" panose="02010503020300020003" pitchFamily="2" charset="0"/>
            </a:endParaRPr>
          </a:p>
        </p:txBody>
      </p:sp>
    </p:spTree>
    <p:extLst>
      <p:ext uri="{BB962C8B-B14F-4D97-AF65-F5344CB8AC3E}">
        <p14:creationId xmlns:p14="http://schemas.microsoft.com/office/powerpoint/2010/main" val="2153666294"/>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latin typeface="SassoonCRInfant" panose="02010503020300020003" pitchFamily="2" charset="0"/>
              </a:rPr>
              <a:t>Thank </a:t>
            </a:r>
            <a:r>
              <a:rPr lang="en-GB" dirty="0">
                <a:latin typeface="SassoonCRInfant" panose="02010503020300020003" pitchFamily="2" charset="0"/>
              </a:rPr>
              <a:t>you </a:t>
            </a:r>
            <a:r>
              <a:rPr lang="en-GB" dirty="0" smtClean="0">
                <a:latin typeface="SassoonCRInfant" panose="02010503020300020003" pitchFamily="2" charset="0"/>
              </a:rPr>
              <a:t>to </a:t>
            </a:r>
            <a:r>
              <a:rPr lang="en-GB" dirty="0">
                <a:latin typeface="SassoonCRInfant" panose="02010503020300020003" pitchFamily="2" charset="0"/>
              </a:rPr>
              <a:t>a passionate, caring teacher who has given my daughter not only educational support but emotional support as well. She genuinely cares about the children she teaches. No problem is too small and is very approachable for parents as well as children. My daughter enjoyed her lessons a lot as she always tried to make it enjoyable. Because of this we saw huge improvement in my daughter's progress and confidence. </a:t>
            </a:r>
            <a:endParaRPr lang="en-GB" sz="4400" dirty="0" smtClean="0">
              <a:latin typeface="SassoonCRInfant" panose="02010503020300020003" pitchFamily="2" charset="0"/>
            </a:endParaRPr>
          </a:p>
        </p:txBody>
      </p:sp>
    </p:spTree>
    <p:extLst>
      <p:ext uri="{BB962C8B-B14F-4D97-AF65-F5344CB8AC3E}">
        <p14:creationId xmlns:p14="http://schemas.microsoft.com/office/powerpoint/2010/main" val="3781768882"/>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a:xfrm>
            <a:off x="1295402" y="2595032"/>
            <a:ext cx="9601196" cy="3318936"/>
          </a:xfrm>
        </p:spPr>
        <p:txBody>
          <a:bodyPr>
            <a:normAutofit/>
          </a:bodyPr>
          <a:lstStyle/>
          <a:p>
            <a:pPr marL="0" indent="0">
              <a:buNone/>
            </a:pPr>
            <a:endParaRPr lang="en-GB" dirty="0" smtClean="0">
              <a:latin typeface="SassoonCRInfant" panose="02010503020300020003" pitchFamily="2" charset="0"/>
            </a:endParaRPr>
          </a:p>
          <a:p>
            <a:pPr marL="0" indent="0">
              <a:buNone/>
            </a:pPr>
            <a:endParaRPr lang="en-GB" dirty="0">
              <a:latin typeface="SassoonCRInfant" panose="02010503020300020003" pitchFamily="2" charset="0"/>
            </a:endParaRPr>
          </a:p>
          <a:p>
            <a:pPr marL="0" indent="0">
              <a:buNone/>
            </a:pPr>
            <a:r>
              <a:rPr lang="en-GB" dirty="0" smtClean="0">
                <a:latin typeface="SassoonCRInfant" panose="02010503020300020003" pitchFamily="2" charset="0"/>
              </a:rPr>
              <a:t>Thank you for </a:t>
            </a:r>
            <a:r>
              <a:rPr lang="en-GB" dirty="0">
                <a:latin typeface="SassoonCRInfant" panose="02010503020300020003" pitchFamily="2" charset="0"/>
              </a:rPr>
              <a:t>all the time and support that she has given this year for all the </a:t>
            </a:r>
            <a:r>
              <a:rPr lang="en-GB" dirty="0" smtClean="0">
                <a:latin typeface="SassoonCRInfant" panose="02010503020300020003" pitchFamily="2" charset="0"/>
              </a:rPr>
              <a:t>children. </a:t>
            </a:r>
            <a:r>
              <a:rPr lang="en-GB" dirty="0">
                <a:latin typeface="SassoonCRInfant" panose="02010503020300020003" pitchFamily="2" charset="0"/>
              </a:rPr>
              <a:t>We have noticed a huge improvement in </a:t>
            </a:r>
            <a:r>
              <a:rPr lang="en-GB" dirty="0" smtClean="0">
                <a:latin typeface="SassoonCRInfant" panose="02010503020300020003" pitchFamily="2" charset="0"/>
              </a:rPr>
              <a:t>our daughter’s </a:t>
            </a:r>
            <a:r>
              <a:rPr lang="en-GB" dirty="0">
                <a:latin typeface="SassoonCRInfant" panose="02010503020300020003" pitchFamily="2" charset="0"/>
              </a:rPr>
              <a:t>progress this year and she has come on leaps and bounds. </a:t>
            </a:r>
            <a:r>
              <a:rPr lang="en-GB" dirty="0" smtClean="0">
                <a:latin typeface="SassoonCRInfant" panose="02010503020300020003" pitchFamily="2" charset="0"/>
              </a:rPr>
              <a:t>I </a:t>
            </a:r>
            <a:r>
              <a:rPr lang="en-GB" dirty="0">
                <a:latin typeface="SassoonCRInfant" panose="02010503020300020003" pitchFamily="2" charset="0"/>
              </a:rPr>
              <a:t>think she is a fabulous teacher who is liked by both the parents and pupils. </a:t>
            </a:r>
          </a:p>
        </p:txBody>
      </p:sp>
    </p:spTree>
    <p:extLst>
      <p:ext uri="{BB962C8B-B14F-4D97-AF65-F5344CB8AC3E}">
        <p14:creationId xmlns:p14="http://schemas.microsoft.com/office/powerpoint/2010/main" val="429925180"/>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SassoonCRInfant" panose="02010503020300020003" pitchFamily="2" charset="0"/>
              </a:rPr>
              <a:t>Thank a teacher day 2026</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latin typeface="SassoonCRInfant" panose="02010503020300020003" pitchFamily="2" charset="0"/>
            </a:endParaRPr>
          </a:p>
          <a:p>
            <a:pPr marL="0" indent="0">
              <a:buNone/>
            </a:pPr>
            <a:endParaRPr lang="en-GB" dirty="0">
              <a:latin typeface="SassoonCRInfant" panose="02010503020300020003" pitchFamily="2" charset="0"/>
            </a:endParaRPr>
          </a:p>
          <a:p>
            <a:pPr marL="0" indent="0">
              <a:buNone/>
            </a:pPr>
            <a:r>
              <a:rPr lang="en-GB" dirty="0" smtClean="0">
                <a:latin typeface="SassoonCRInfant" panose="02010503020300020003" pitchFamily="2" charset="0"/>
              </a:rPr>
              <a:t>I'd </a:t>
            </a:r>
            <a:r>
              <a:rPr lang="en-GB" dirty="0">
                <a:latin typeface="SassoonCRInfant" panose="02010503020300020003" pitchFamily="2" charset="0"/>
              </a:rPr>
              <a:t>like to say thank you for all your support and guidance </a:t>
            </a:r>
            <a:r>
              <a:rPr lang="en-GB" dirty="0" smtClean="0">
                <a:latin typeface="SassoonCRInfant" panose="02010503020300020003" pitchFamily="2" charset="0"/>
              </a:rPr>
              <a:t>- you've </a:t>
            </a:r>
            <a:r>
              <a:rPr lang="en-GB" dirty="0">
                <a:latin typeface="SassoonCRInfant" panose="02010503020300020003" pitchFamily="2" charset="0"/>
              </a:rPr>
              <a:t>made such a positive impact in </a:t>
            </a:r>
            <a:r>
              <a:rPr lang="en-GB" dirty="0" smtClean="0">
                <a:latin typeface="SassoonCRInfant" panose="02010503020300020003" pitchFamily="2" charset="0"/>
              </a:rPr>
              <a:t>his mind and he </a:t>
            </a:r>
            <a:r>
              <a:rPr lang="en-GB" dirty="0">
                <a:latin typeface="SassoonCRInfant" panose="02010503020300020003" pitchFamily="2" charset="0"/>
              </a:rPr>
              <a:t>always speaks highly of you both, keep being amazing </a:t>
            </a:r>
            <a:endParaRPr lang="en-GB" dirty="0" smtClean="0">
              <a:latin typeface="SassoonCRInfant" panose="02010503020300020003" pitchFamily="2" charset="0"/>
            </a:endParaRPr>
          </a:p>
        </p:txBody>
      </p:sp>
    </p:spTree>
    <p:extLst>
      <p:ext uri="{BB962C8B-B14F-4D97-AF65-F5344CB8AC3E}">
        <p14:creationId xmlns:p14="http://schemas.microsoft.com/office/powerpoint/2010/main" val="390902526"/>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88</TotalTime>
  <Words>2118</Words>
  <Application>Microsoft Office PowerPoint</Application>
  <PresentationFormat>Widescreen</PresentationFormat>
  <Paragraphs>163</Paragraphs>
  <Slides>43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Garamond</vt:lpstr>
      <vt:lpstr>SassoonCRInfant</vt:lpstr>
      <vt:lpstr>Organic</vt:lpstr>
      <vt:lpstr>Thank a teacher day </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lpstr>Thank a teacher day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Thank a teacher day </dc:title>
  <dc:creator>Holly Ritchie</dc:creator>
  <cp:lastModifiedBy>Mel Allgood</cp:lastModifiedBy>
  <cp:revision>13</cp:revision>
  <dcterms:created xsi:type="dcterms:W3CDTF">2026-06-12T13:59:35Z</dcterms:created>
  <dcterms:modified xsi:type="dcterms:W3CDTF">2026-06-17T06:45:05Z</dcterms:modified>
</cp:coreProperties>
</file>